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2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2"/>
  </p:notesMasterIdLst>
  <p:sldIdLst>
    <p:sldId id="367" r:id="rId2"/>
    <p:sldId id="366" r:id="rId3"/>
    <p:sldId id="373" r:id="rId4"/>
    <p:sldId id="365" r:id="rId5"/>
    <p:sldId id="354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55" r:id="rId16"/>
    <p:sldId id="369" r:id="rId17"/>
    <p:sldId id="370" r:id="rId18"/>
    <p:sldId id="348" r:id="rId19"/>
    <p:sldId id="372" r:id="rId20"/>
    <p:sldId id="345" r:id="rId21"/>
    <p:sldId id="281" r:id="rId22"/>
    <p:sldId id="282" r:id="rId23"/>
    <p:sldId id="340" r:id="rId24"/>
    <p:sldId id="371" r:id="rId25"/>
    <p:sldId id="349" r:id="rId26"/>
    <p:sldId id="347" r:id="rId27"/>
    <p:sldId id="350" r:id="rId28"/>
    <p:sldId id="351" r:id="rId29"/>
    <p:sldId id="352" r:id="rId30"/>
    <p:sldId id="36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79595" autoAdjust="0"/>
  </p:normalViewPr>
  <p:slideViewPr>
    <p:cSldViewPr>
      <p:cViewPr>
        <p:scale>
          <a:sx n="40" d="100"/>
          <a:sy n="40" d="100"/>
        </p:scale>
        <p:origin x="-1224" y="-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2D5AA-EB05-417F-A2E4-08D32C599A0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E4587-55E6-45F8-8E6D-E798C8CD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6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folks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Importance</a:t>
            </a:r>
            <a:r>
              <a:rPr lang="en-US" baseline="0" dirty="0" smtClean="0"/>
              <a:t> of trust and how to build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</a:t>
            </a:r>
            <a:r>
              <a:rPr lang="en-US" baseline="0" dirty="0" smtClean="0"/>
              <a:t> audience about us and why they should pay attention to our words of </a:t>
            </a:r>
            <a:r>
              <a:rPr lang="en-US" baseline="0" dirty="0" smtClean="0"/>
              <a:t>wisdom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that we will be having a 15 minute Q+A at the end – so please save your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48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help build upon the toolbox and confidence of fathers to help them be positively engaged.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~30</a:t>
            </a:r>
            <a:r>
              <a:rPr lang="en-US" baseline="0" dirty="0" smtClean="0"/>
              <a:t> year old organization with programming across the country. Most importantly - </a:t>
            </a:r>
            <a:r>
              <a:rPr lang="en-US" dirty="0" smtClean="0"/>
              <a:t>20+ sites in the Denver metro area alone. Google the</a:t>
            </a:r>
            <a:r>
              <a:rPr lang="en-US" baseline="0" dirty="0" smtClean="0"/>
              <a:t> site to find the location nearest you.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used</a:t>
            </a:r>
            <a:r>
              <a:rPr lang="en-US" baseline="0" dirty="0" smtClean="0"/>
              <a:t> the St Josephs location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Leverage </a:t>
            </a:r>
          </a:p>
          <a:p>
            <a:r>
              <a:rPr lang="en-US" dirty="0" smtClean="0"/>
              <a:t>- Relationships he has in</a:t>
            </a:r>
            <a:r>
              <a:rPr lang="en-US" baseline="0" dirty="0" smtClean="0"/>
              <a:t> the community </a:t>
            </a:r>
          </a:p>
          <a:p>
            <a:r>
              <a:rPr lang="en-US" baseline="0" dirty="0" smtClean="0"/>
              <a:t>- Respect he has in other community members, celebrities</a:t>
            </a:r>
          </a:p>
          <a:p>
            <a:r>
              <a:rPr lang="en-US" dirty="0" smtClean="0"/>
              <a:t>- Shortcomings he experienced</a:t>
            </a:r>
            <a:r>
              <a:rPr lang="en-US" baseline="0" dirty="0" smtClean="0"/>
              <a:t> in his childhood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 for hard to reach dads to learn at their</a:t>
            </a:r>
            <a:r>
              <a:rPr lang="en-US" baseline="0" dirty="0" smtClean="0"/>
              <a:t> own 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Dads</a:t>
            </a:r>
            <a:r>
              <a:rPr lang="en-US" baseline="0" dirty="0" smtClean="0"/>
              <a:t> may be at different levels of readiness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 pitch re CPNFF (Fatherhood Network)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Dads</a:t>
            </a:r>
            <a:r>
              <a:rPr lang="en-US" baseline="0" dirty="0" smtClean="0"/>
              <a:t> may be at different levels of readiness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 pitch re CPNFF (Fatherhood Network)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E4587-55E6-45F8-8E6D-E798C8CDAD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Fathers’ participation in child and family services has the potential to boost mothers’ engagement in interventions and extend outcomes (Arnold,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O'leary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Edwards, 1997;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Eckenrode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-Stewart,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Fincham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Kelley, 2004); and positive fathering has been linked to important home visiting outcomes such as child maltreatment prevention (Dubowitz, Black, Kerr, Starr Jr, &amp; Harrington, 2000;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Guterman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Lee,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Rathouz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2009).  However, the field of home visitation has largely overlooked fathers’ roles in the family.</a:t>
            </a:r>
            <a:r>
              <a:rPr lang="en-US" dirty="0" smtClean="0">
                <a:effectLst/>
              </a:rPr>
              <a:t>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16785A7-9759-476B-9DEC-55BC706E7972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8B998BD-1390-4BFB-ABA2-1622992EE68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7260978-7BC4-4AA0-BD06-90B8324F44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facebook.com/dadswz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95800"/>
            <a:ext cx="7467600" cy="9144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Are Dads Important Too?</a:t>
            </a:r>
            <a:endParaRPr lang="en-US" sz="48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051" name="Picture 3" descr="C:\Users\tvaland\Desktop\PP Cl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295400"/>
            <a:ext cx="6616700" cy="28575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838200" y="5562600"/>
            <a:ext cx="7467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4/17/2019</a:t>
            </a:r>
            <a:endParaRPr lang="en-US" sz="28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44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Father Engagement Strategies: Control Group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Incentives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Leave him information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Tell him he’s needed/important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Communicate through mom</a:t>
            </a:r>
          </a:p>
          <a:p>
            <a:pPr>
              <a:buClr>
                <a:schemeClr val="tx1"/>
              </a:buClr>
              <a:defRPr/>
            </a:pPr>
            <a:endParaRPr lang="en-US" sz="32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7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Father Engagement Strategies: Intervention Group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4114800" cy="3956277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Talk to him</a:t>
            </a:r>
          </a:p>
          <a:p>
            <a:r>
              <a:rPr lang="en-US" sz="2600" dirty="0">
                <a:solidFill>
                  <a:srgbClr val="FF0000"/>
                </a:solidFill>
              </a:rPr>
              <a:t>Make eye contact</a:t>
            </a:r>
          </a:p>
          <a:p>
            <a:r>
              <a:rPr lang="en-US" sz="2600" dirty="0">
                <a:solidFill>
                  <a:schemeClr val="tx1"/>
                </a:solidFill>
              </a:rPr>
              <a:t>Leave things for him</a:t>
            </a:r>
          </a:p>
          <a:p>
            <a:r>
              <a:rPr lang="en-US" sz="2600" dirty="0">
                <a:solidFill>
                  <a:schemeClr val="tx1"/>
                </a:solidFill>
              </a:rPr>
              <a:t>Communicate through Mom</a:t>
            </a:r>
          </a:p>
          <a:p>
            <a:r>
              <a:rPr lang="en-US" sz="2600" dirty="0">
                <a:solidFill>
                  <a:schemeClr val="tx1"/>
                </a:solidFill>
              </a:rPr>
              <a:t>Specifically/explicitly invite him</a:t>
            </a:r>
          </a:p>
          <a:p>
            <a:r>
              <a:rPr lang="en-US" sz="2600" dirty="0">
                <a:solidFill>
                  <a:schemeClr val="tx1"/>
                </a:solidFill>
              </a:rPr>
              <a:t>Tell him he’s needed/important</a:t>
            </a:r>
          </a:p>
          <a:p>
            <a:r>
              <a:rPr lang="en-US" sz="2600" dirty="0">
                <a:solidFill>
                  <a:schemeClr val="tx1"/>
                </a:solidFill>
              </a:rPr>
              <a:t>Referrals (jobs etc.)</a:t>
            </a:r>
          </a:p>
          <a:p>
            <a:r>
              <a:rPr lang="en-US" sz="2600" dirty="0">
                <a:solidFill>
                  <a:schemeClr val="tx1"/>
                </a:solidFill>
              </a:rPr>
              <a:t>Using hands-on activities</a:t>
            </a:r>
          </a:p>
          <a:p>
            <a:r>
              <a:rPr lang="en-US" sz="2600" dirty="0">
                <a:solidFill>
                  <a:srgbClr val="FF0000"/>
                </a:solidFill>
              </a:rPr>
              <a:t>Use technology</a:t>
            </a:r>
          </a:p>
          <a:p>
            <a:pPr>
              <a:buClr>
                <a:schemeClr val="tx1"/>
              </a:buClr>
              <a:defRPr/>
            </a:pPr>
            <a:endParaRPr lang="en-US" sz="3200" dirty="0" smtClean="0"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86300" y="2373086"/>
            <a:ext cx="4114800" cy="3956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FF0000"/>
                </a:solidFill>
              </a:rPr>
              <a:t>Being there/consistent/building trust</a:t>
            </a:r>
          </a:p>
          <a:p>
            <a:r>
              <a:rPr lang="en-US" sz="2600" dirty="0">
                <a:solidFill>
                  <a:schemeClr val="tx1"/>
                </a:solidFill>
              </a:rPr>
              <a:t>Giving him information</a:t>
            </a:r>
          </a:p>
          <a:p>
            <a:r>
              <a:rPr lang="en-US" sz="2600" dirty="0">
                <a:solidFill>
                  <a:schemeClr val="tx1"/>
                </a:solidFill>
              </a:rPr>
              <a:t>Providing opportunities to interact with other dads</a:t>
            </a:r>
          </a:p>
          <a:p>
            <a:r>
              <a:rPr lang="en-US" sz="2600" dirty="0">
                <a:solidFill>
                  <a:schemeClr val="tx1"/>
                </a:solidFill>
              </a:rPr>
              <a:t>Explaining benefits of his involvement</a:t>
            </a:r>
          </a:p>
          <a:p>
            <a:r>
              <a:rPr lang="en-US" sz="2600" dirty="0">
                <a:solidFill>
                  <a:srgbClr val="FF0000"/>
                </a:solidFill>
              </a:rPr>
              <a:t>Using “other” activities: holiday parties, family events, etc.</a:t>
            </a:r>
          </a:p>
          <a:p>
            <a:r>
              <a:rPr lang="en-US" sz="2600" dirty="0">
                <a:solidFill>
                  <a:schemeClr val="tx1"/>
                </a:solidFill>
              </a:rPr>
              <a:t>Respect/acknowledge his expertise</a:t>
            </a:r>
          </a:p>
          <a:p>
            <a:r>
              <a:rPr lang="en-US" sz="2600" dirty="0">
                <a:solidFill>
                  <a:schemeClr val="tx1"/>
                </a:solidFill>
              </a:rPr>
              <a:t>Consider schedules</a:t>
            </a:r>
          </a:p>
          <a:p>
            <a:pPr>
              <a:buClr>
                <a:schemeClr val="tx1"/>
              </a:buClr>
              <a:defRPr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6309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Intervention Group Practice Changes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More inclusion of fathers/paying attention to them in various aspects of services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Active encouragement of fathers and fathering</a:t>
            </a:r>
          </a:p>
          <a:p>
            <a:endParaRPr lang="en-US" sz="11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Reflection </a:t>
            </a:r>
            <a:r>
              <a:rPr lang="en-US" dirty="0">
                <a:solidFill>
                  <a:schemeClr val="tx1"/>
                </a:solidFill>
              </a:rPr>
              <a:t>on their own perceptions and beliefs about fathers</a:t>
            </a:r>
          </a:p>
          <a:p>
            <a:endParaRPr lang="en-US" sz="11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More </a:t>
            </a:r>
            <a:r>
              <a:rPr lang="en-US" dirty="0">
                <a:solidFill>
                  <a:schemeClr val="tx1"/>
                </a:solidFill>
              </a:rPr>
              <a:t>of a family approach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Talking to moms and dads about the importance of dad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Getting </a:t>
            </a:r>
            <a:r>
              <a:rPr lang="en-US" dirty="0">
                <a:solidFill>
                  <a:schemeClr val="tx1"/>
                </a:solidFill>
              </a:rPr>
              <a:t>over discomfort, uncertainty, hesitation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Increasing skills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Conclusions and Implications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Workers espouse generally positive attitudes and expectations about working with fathers</a:t>
            </a:r>
          </a:p>
          <a:p>
            <a:pPr lvl="2"/>
            <a:r>
              <a:rPr lang="en-US" sz="2800" dirty="0">
                <a:solidFill>
                  <a:schemeClr val="tx1"/>
                </a:solidFill>
              </a:rPr>
              <a:t>Important barriers to address: </a:t>
            </a:r>
          </a:p>
          <a:p>
            <a:pPr lvl="3"/>
            <a:r>
              <a:rPr lang="en-US" sz="2400" dirty="0">
                <a:solidFill>
                  <a:schemeClr val="tx1"/>
                </a:solidFill>
              </a:rPr>
              <a:t>Lack of time</a:t>
            </a:r>
          </a:p>
          <a:p>
            <a:pPr lvl="3"/>
            <a:r>
              <a:rPr lang="en-US" sz="2400" dirty="0">
                <a:solidFill>
                  <a:schemeClr val="tx1"/>
                </a:solidFill>
              </a:rPr>
              <a:t>Perception that fathers do not want to participate</a:t>
            </a:r>
          </a:p>
          <a:p>
            <a:pPr lvl="3"/>
            <a:r>
              <a:rPr lang="en-US" sz="2400" dirty="0">
                <a:solidFill>
                  <a:schemeClr val="tx1"/>
                </a:solidFill>
              </a:rPr>
              <a:t>Lack of training</a:t>
            </a:r>
          </a:p>
          <a:p>
            <a:pPr lvl="3"/>
            <a:r>
              <a:rPr lang="en-US" sz="2400" dirty="0">
                <a:solidFill>
                  <a:schemeClr val="tx1"/>
                </a:solidFill>
              </a:rPr>
              <a:t>Worry that if they work with fathers, it will take away from their work with mothers</a:t>
            </a:r>
          </a:p>
          <a:p>
            <a:endParaRPr lang="en-US" sz="21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Focus </a:t>
            </a:r>
            <a:r>
              <a:rPr lang="en-US" sz="3000" dirty="0">
                <a:solidFill>
                  <a:schemeClr val="tx1"/>
                </a:solidFill>
              </a:rPr>
              <a:t>on actual skills/behavior change- and “getting over the hump”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2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Acknowledgements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altLang="ja-JP" sz="6000" dirty="0">
                <a:solidFill>
                  <a:schemeClr val="tx1"/>
                </a:solidFill>
              </a:rPr>
              <a:t>This research was primarily supported by a grant from the Fatherhood and Research Practice Network (FRPN)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ja-JP" sz="38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4500" b="1" u="sng" dirty="0">
                <a:solidFill>
                  <a:schemeClr val="tx1"/>
                </a:solidFill>
              </a:rPr>
              <a:t>The Research Team: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4500" i="1" dirty="0">
                <a:solidFill>
                  <a:schemeClr val="tx1"/>
                </a:solidFill>
              </a:rPr>
              <a:t>Stephanie Speer, MSW, Doctoral candidate, University of Denver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4500" i="1" dirty="0">
                <a:solidFill>
                  <a:schemeClr val="tx1"/>
                </a:solidFill>
              </a:rPr>
              <a:t>Jon Phillips, MSW, PhD Candidate, University of </a:t>
            </a:r>
            <a:r>
              <a:rPr lang="en-US" sz="4500" i="1" dirty="0" smtClean="0">
                <a:solidFill>
                  <a:schemeClr val="tx1"/>
                </a:solidFill>
              </a:rPr>
              <a:t>Denver</a:t>
            </a:r>
            <a:endParaRPr lang="en-US" sz="4500" i="1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4500" i="1" dirty="0">
                <a:solidFill>
                  <a:schemeClr val="tx1"/>
                </a:solidFill>
              </a:rPr>
              <a:t>Shelby Thomas, BA, Master's student, University of </a:t>
            </a:r>
            <a:r>
              <a:rPr lang="en-US" sz="4500" i="1" dirty="0" smtClean="0">
                <a:solidFill>
                  <a:schemeClr val="tx1"/>
                </a:solidFill>
              </a:rPr>
              <a:t>Denver</a:t>
            </a:r>
            <a:endParaRPr lang="en-US" sz="4500" i="1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4500" i="1" dirty="0">
                <a:solidFill>
                  <a:schemeClr val="tx1"/>
                </a:solidFill>
              </a:rPr>
              <a:t>Neil </a:t>
            </a:r>
            <a:r>
              <a:rPr lang="en-US" sz="4500" i="1" dirty="0" err="1">
                <a:solidFill>
                  <a:schemeClr val="tx1"/>
                </a:solidFill>
              </a:rPr>
              <a:t>Guterman</a:t>
            </a:r>
            <a:r>
              <a:rPr lang="en-US" sz="4500" i="1" dirty="0">
                <a:solidFill>
                  <a:schemeClr val="tx1"/>
                </a:solidFill>
              </a:rPr>
              <a:t>, PhD, Dean, New York University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4500" i="1" dirty="0">
                <a:solidFill>
                  <a:schemeClr val="tx1"/>
                </a:solidFill>
              </a:rPr>
              <a:t>Aaron </a:t>
            </a:r>
            <a:r>
              <a:rPr lang="en-US" sz="4500" i="1" dirty="0" err="1">
                <a:solidFill>
                  <a:schemeClr val="tx1"/>
                </a:solidFill>
              </a:rPr>
              <a:t>Banman</a:t>
            </a:r>
            <a:r>
              <a:rPr lang="en-US" sz="4500" i="1" dirty="0">
                <a:solidFill>
                  <a:schemeClr val="tx1"/>
                </a:solidFill>
              </a:rPr>
              <a:t>, PhD, Assistant Professor, University of </a:t>
            </a:r>
            <a:r>
              <a:rPr lang="en-US" sz="4500" i="1" dirty="0" smtClean="0">
                <a:solidFill>
                  <a:schemeClr val="tx1"/>
                </a:solidFill>
              </a:rPr>
              <a:t>Nebraska </a:t>
            </a:r>
            <a:endParaRPr lang="en-US" sz="4500" i="1" dirty="0">
              <a:solidFill>
                <a:schemeClr val="tx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4500" i="1" dirty="0">
                <a:solidFill>
                  <a:schemeClr val="tx1"/>
                </a:solidFill>
              </a:rPr>
              <a:t>Sandra Morales-</a:t>
            </a:r>
            <a:r>
              <a:rPr lang="en-US" sz="4500" i="1" dirty="0" err="1">
                <a:solidFill>
                  <a:schemeClr val="tx1"/>
                </a:solidFill>
              </a:rPr>
              <a:t>Mirque</a:t>
            </a:r>
            <a:r>
              <a:rPr lang="en-US" sz="4500" i="1" dirty="0">
                <a:solidFill>
                  <a:schemeClr val="tx1"/>
                </a:solidFill>
              </a:rPr>
              <a:t>, BA, </a:t>
            </a:r>
            <a:r>
              <a:rPr lang="en-US" sz="4500" i="1" dirty="0" err="1" smtClean="0">
                <a:solidFill>
                  <a:schemeClr val="tx1"/>
                </a:solidFill>
              </a:rPr>
              <a:t>Proj</a:t>
            </a:r>
            <a:r>
              <a:rPr lang="en-US" sz="4500" i="1" dirty="0" smtClean="0">
                <a:solidFill>
                  <a:schemeClr val="tx1"/>
                </a:solidFill>
              </a:rPr>
              <a:t>. </a:t>
            </a:r>
            <a:r>
              <a:rPr lang="en-US" sz="4500" i="1" dirty="0">
                <a:solidFill>
                  <a:schemeClr val="tx1"/>
                </a:solidFill>
              </a:rPr>
              <a:t>Coordinator, University </a:t>
            </a:r>
            <a:r>
              <a:rPr lang="en-US" sz="4500" i="1" dirty="0" smtClean="0">
                <a:solidFill>
                  <a:schemeClr val="tx1"/>
                </a:solidFill>
              </a:rPr>
              <a:t>of  Chicago</a:t>
            </a:r>
            <a:endParaRPr lang="en-US" i="1" dirty="0" smtClean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16BA36-4CE2-6F48-8530-05453C79B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411993"/>
            <a:ext cx="3943739" cy="131086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52" name="Picture 4" descr="C:\Users\tvaland\Desktop\frp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543550"/>
            <a:ext cx="155971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38816" y="3581400"/>
            <a:ext cx="8466365" cy="1621177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Lessons Learned on              the Front Line</a:t>
            </a:r>
            <a:endParaRPr lang="en-US" altLang="en-US" sz="4800" dirty="0"/>
          </a:p>
        </p:txBody>
      </p:sp>
      <p:pic>
        <p:nvPicPr>
          <p:cNvPr id="3" name="Picture 2" descr="C:\Users\tvaland\Desktop\P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91" y="1600200"/>
            <a:ext cx="1662817" cy="1639775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2766" y="685800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Dad’s Initial Motivations</a:t>
            </a:r>
            <a:endParaRPr lang="en-US" altLang="en-US" sz="4800" dirty="0"/>
          </a:p>
        </p:txBody>
      </p:sp>
      <p:pic>
        <p:nvPicPr>
          <p:cNvPr id="2051" name="Picture 3" descr="C:\Users\tvaland\Desktop\enthusiasts_person_motivated_overexcited_success_achievement-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49" y="2438400"/>
            <a:ext cx="373380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How We Successfully     Engage Fathers</a:t>
            </a:r>
            <a:endParaRPr lang="en-US" altLang="en-US" sz="4800" dirty="0"/>
          </a:p>
        </p:txBody>
      </p:sp>
      <p:pic>
        <p:nvPicPr>
          <p:cNvPr id="2050" name="Picture 2" descr="C:\Users\tvaland\Desktop\mag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65" y="2438400"/>
            <a:ext cx="46521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3657600"/>
            <a:ext cx="7048500" cy="3048000"/>
          </a:xfrm>
        </p:spPr>
        <p:txBody>
          <a:bodyPr>
            <a:normAutofit fontScale="92500"/>
          </a:bodyPr>
          <a:lstStyle/>
          <a:p>
            <a:pPr marL="457200" lvl="1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Meet them where they are</a:t>
            </a:r>
          </a:p>
          <a:p>
            <a:pPr marL="457200" lvl="1" indent="0" algn="ctr"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Set achievable goals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Be patient and flexible</a:t>
            </a:r>
          </a:p>
          <a:p>
            <a:pPr marL="457200" lvl="1" indent="0" algn="ctr"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Empower them to advocate for themselves</a:t>
            </a:r>
          </a:p>
          <a:p>
            <a:pPr marL="457200" lvl="1" indent="0" algn="ctr">
              <a:buNone/>
            </a:pPr>
            <a:endParaRPr lang="en-US" sz="130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Utilize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n-US" sz="2400" dirty="0" smtClean="0">
                <a:solidFill>
                  <a:schemeClr val="tx1"/>
                </a:solidFill>
              </a:rPr>
              <a:t>ontent tailored to dads</a:t>
            </a: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tvaland\Desktop\trust den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8" y="517525"/>
            <a:ext cx="5746704" cy="2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Benefits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229600" cy="3956277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Job opportunities</a:t>
            </a:r>
          </a:p>
          <a:p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Awareness of services</a:t>
            </a:r>
          </a:p>
          <a:p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Increase in caregiving + parenting </a:t>
            </a:r>
            <a:r>
              <a:rPr lang="en-US" sz="3000" dirty="0" smtClean="0">
                <a:solidFill>
                  <a:schemeClr val="tx1"/>
                </a:solidFill>
              </a:rPr>
              <a:t>s</a:t>
            </a:r>
            <a:r>
              <a:rPr lang="en-US" sz="3000" dirty="0" smtClean="0">
                <a:solidFill>
                  <a:schemeClr val="tx1"/>
                </a:solidFill>
              </a:rPr>
              <a:t>kills</a:t>
            </a:r>
          </a:p>
          <a:p>
            <a:endParaRPr lang="en-US" sz="3000" dirty="0" smtClean="0">
              <a:solidFill>
                <a:schemeClr val="tx1"/>
              </a:solidFill>
              <a:cs typeface="+mn-cs"/>
            </a:endParaRPr>
          </a:p>
          <a:p>
            <a:r>
              <a:rPr lang="en-US" sz="3000" dirty="0" smtClean="0">
                <a:solidFill>
                  <a:schemeClr val="tx1"/>
                </a:solidFill>
                <a:cs typeface="+mn-cs"/>
              </a:rPr>
              <a:t>Improved anger and stress management</a:t>
            </a: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>
          <a:xfrm>
            <a:off x="22443" y="349102"/>
            <a:ext cx="3280055" cy="4495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b="1" dirty="0" smtClean="0">
                <a:solidFill>
                  <a:schemeClr val="tx1"/>
                </a:solidFill>
              </a:rPr>
              <a:t>Dr. Jennifer Bellamy</a:t>
            </a: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b="1" dirty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b="1" dirty="0">
              <a:solidFill>
                <a:schemeClr val="tx1"/>
              </a:solidFill>
            </a:endParaRP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6095999" y="1523998"/>
            <a:ext cx="2895601" cy="47768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b="1" dirty="0" smtClean="0">
                <a:solidFill>
                  <a:schemeClr val="tx1"/>
                </a:solidFill>
              </a:rPr>
              <a:t>Tom Valand</a:t>
            </a: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b="1" dirty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>
              <a:buNone/>
            </a:pPr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>
              <a:buNone/>
            </a:pPr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>
              <a:buNone/>
            </a:pPr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>
              <a:buNone/>
            </a:pPr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>
              <a:buNone/>
            </a:pPr>
            <a:endParaRPr lang="en-US" sz="1400" dirty="0" smtClean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457200" lvl="1" indent="0" algn="ctr">
              <a:buNone/>
            </a:pPr>
            <a:endParaRPr lang="en-US" sz="14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lvl="1"/>
            <a:endParaRPr lang="en-US" sz="1400" b="1" dirty="0">
              <a:solidFill>
                <a:schemeClr val="tx1"/>
              </a:solidFill>
            </a:endParaRP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pPr lvl="1"/>
            <a:endParaRPr lang="en-US" sz="1400" dirty="0" smtClean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tvaland\Desktop\fp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46" y="4921160"/>
            <a:ext cx="1670343" cy="155132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valand\Desktop\J Bel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1953343" cy="26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valand\Desktop\Thead 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288" y="2106498"/>
            <a:ext cx="2068261" cy="26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valand\Desktop\PA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91" y="4327078"/>
            <a:ext cx="1662817" cy="1639775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tvaland\Desktop\D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4" y="3769785"/>
            <a:ext cx="1834653" cy="115093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3581399" y="1040599"/>
            <a:ext cx="2057401" cy="18550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b="1" dirty="0" smtClean="0">
                <a:solidFill>
                  <a:schemeClr val="tx1"/>
                </a:solidFill>
              </a:rPr>
              <a:t>Bridget Cunningham</a:t>
            </a:r>
          </a:p>
          <a:p>
            <a:pPr lvl="1"/>
            <a:endParaRPr lang="en-US" sz="1400" b="1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2" name="Picture 2" descr="C:\Users\tvaland\Desktop\df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02" y="1968100"/>
            <a:ext cx="2202598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valand\Desktop\lego du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7" y="1092644"/>
            <a:ext cx="3171825" cy="46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800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Mission</a:t>
            </a:r>
            <a:endParaRPr lang="en-US" sz="3600" dirty="0">
              <a:solidFill>
                <a:schemeClr val="accent5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Improve the ability of area dads to positively impact their children’s lives by increasing their support network, providing tools, and creating bonding opportunities for them and their </a:t>
            </a:r>
            <a:r>
              <a:rPr lang="en-US" sz="2000" dirty="0" smtClean="0">
                <a:solidFill>
                  <a:schemeClr val="tx1"/>
                </a:solidFill>
              </a:rPr>
              <a:t>families.</a:t>
            </a:r>
            <a:endParaRPr lang="en-US" sz="2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Vision</a:t>
            </a:r>
            <a:r>
              <a:rPr lang="en-US" sz="36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endParaRPr lang="en-US" sz="36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All fathers within Routt County are positively engaged and impactful within the lives of their </a:t>
            </a:r>
            <a:r>
              <a:rPr lang="en-US" sz="2000" dirty="0" smtClean="0">
                <a:solidFill>
                  <a:schemeClr val="tx1"/>
                </a:solidFill>
              </a:rPr>
              <a:t>families.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C:\Users\tvaland\Desktop\FPRC logog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68" y="1447800"/>
            <a:ext cx="1737064" cy="1782693"/>
          </a:xfrm>
          <a:prstGeom prst="rect">
            <a:avLst/>
          </a:prstGeom>
          <a:noFill/>
          <a:ln>
            <a:solidFill>
              <a:srgbClr val="000000">
                <a:alpha val="49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4800" y="3581400"/>
            <a:ext cx="35814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FATHERHOOD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PROGRAM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Of ROUTT COUNTY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4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8674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111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What We do</a:t>
            </a:r>
          </a:p>
          <a:p>
            <a:pPr lvl="0"/>
            <a:endParaRPr lang="en-US" sz="5500" b="1" dirty="0" smtClean="0">
              <a:solidFill>
                <a:schemeClr val="tx1"/>
              </a:solidFill>
            </a:endParaRPr>
          </a:p>
          <a:p>
            <a:pPr lvl="0"/>
            <a:r>
              <a:rPr lang="en-US" sz="5500" b="1" dirty="0" smtClean="0">
                <a:solidFill>
                  <a:schemeClr val="tx1"/>
                </a:solidFill>
              </a:rPr>
              <a:t>One-on-One Support</a:t>
            </a:r>
          </a:p>
          <a:p>
            <a:pPr lvl="1"/>
            <a:r>
              <a:rPr lang="en-US" sz="4900" dirty="0">
                <a:solidFill>
                  <a:schemeClr val="tx1"/>
                </a:solidFill>
              </a:rPr>
              <a:t>Role modeling </a:t>
            </a:r>
            <a:r>
              <a:rPr lang="en-US" sz="4900" dirty="0" smtClean="0">
                <a:solidFill>
                  <a:schemeClr val="tx1"/>
                </a:solidFill>
              </a:rPr>
              <a:t> for our children</a:t>
            </a:r>
            <a:endParaRPr lang="en-US" sz="4900" dirty="0">
              <a:solidFill>
                <a:schemeClr val="tx1"/>
              </a:solidFill>
            </a:endParaRPr>
          </a:p>
          <a:p>
            <a:pPr lvl="1"/>
            <a:r>
              <a:rPr lang="en-US" sz="4900" dirty="0">
                <a:solidFill>
                  <a:schemeClr val="tx1"/>
                </a:solidFill>
              </a:rPr>
              <a:t>Managing </a:t>
            </a:r>
            <a:r>
              <a:rPr lang="en-US" sz="4900" dirty="0" smtClean="0">
                <a:solidFill>
                  <a:schemeClr val="tx1"/>
                </a:solidFill>
              </a:rPr>
              <a:t>anger </a:t>
            </a:r>
            <a:r>
              <a:rPr lang="en-US" sz="4900" dirty="0">
                <a:solidFill>
                  <a:schemeClr val="tx1"/>
                </a:solidFill>
              </a:rPr>
              <a:t>/ Resolving </a:t>
            </a:r>
            <a:r>
              <a:rPr lang="en-US" sz="4900" dirty="0" smtClean="0">
                <a:solidFill>
                  <a:schemeClr val="tx1"/>
                </a:solidFill>
              </a:rPr>
              <a:t>conflict</a:t>
            </a:r>
            <a:endParaRPr lang="en-US" sz="4900" dirty="0">
              <a:solidFill>
                <a:schemeClr val="tx1"/>
              </a:solidFill>
            </a:endParaRPr>
          </a:p>
          <a:p>
            <a:pPr lvl="1"/>
            <a:r>
              <a:rPr lang="en-US" sz="4900" dirty="0">
                <a:solidFill>
                  <a:schemeClr val="tx1"/>
                </a:solidFill>
              </a:rPr>
              <a:t>D</a:t>
            </a:r>
            <a:r>
              <a:rPr lang="en-US" sz="4900" dirty="0" smtClean="0">
                <a:solidFill>
                  <a:schemeClr val="tx1"/>
                </a:solidFill>
              </a:rPr>
              <a:t>ivorce and custody support </a:t>
            </a:r>
            <a:endParaRPr lang="en-US" sz="3800" dirty="0" smtClean="0">
              <a:solidFill>
                <a:schemeClr val="tx1"/>
              </a:solidFill>
            </a:endParaRPr>
          </a:p>
          <a:p>
            <a:endParaRPr lang="en-US" sz="7400" b="1" dirty="0" smtClean="0">
              <a:solidFill>
                <a:schemeClr val="tx1"/>
              </a:solidFill>
            </a:endParaRPr>
          </a:p>
          <a:p>
            <a:r>
              <a:rPr lang="en-US" sz="5500" b="1" dirty="0" smtClean="0">
                <a:solidFill>
                  <a:schemeClr val="tx1"/>
                </a:solidFill>
              </a:rPr>
              <a:t>Referral </a:t>
            </a:r>
            <a:r>
              <a:rPr lang="en-US" sz="5500" b="1" dirty="0">
                <a:solidFill>
                  <a:schemeClr val="tx1"/>
                </a:solidFill>
              </a:rPr>
              <a:t>Services</a:t>
            </a:r>
            <a:r>
              <a:rPr lang="en-US" sz="3600" dirty="0">
                <a:solidFill>
                  <a:schemeClr val="tx1"/>
                </a:solidFill>
              </a:rPr>
              <a:t>	</a:t>
            </a:r>
            <a:endParaRPr lang="en-US" sz="3600" dirty="0">
              <a:solidFill>
                <a:schemeClr val="tx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marL="0" lvl="0" indent="0">
              <a:buNone/>
            </a:pPr>
            <a:endParaRPr lang="en-US" sz="7400" b="1" dirty="0" smtClean="0">
              <a:solidFill>
                <a:schemeClr val="tx1"/>
              </a:solidFill>
            </a:endParaRPr>
          </a:p>
          <a:p>
            <a:pPr lvl="0"/>
            <a:r>
              <a:rPr lang="en-US" sz="5500" b="1" dirty="0" smtClean="0">
                <a:solidFill>
                  <a:schemeClr val="tx1"/>
                </a:solidFill>
              </a:rPr>
              <a:t>Parenting </a:t>
            </a:r>
            <a:r>
              <a:rPr lang="en-US" sz="5500" b="1" dirty="0">
                <a:solidFill>
                  <a:schemeClr val="tx1"/>
                </a:solidFill>
              </a:rPr>
              <a:t>/ Relationship Education</a:t>
            </a:r>
          </a:p>
          <a:p>
            <a:pPr lvl="1"/>
            <a:r>
              <a:rPr lang="en-US" sz="4900" dirty="0" smtClean="0">
                <a:solidFill>
                  <a:schemeClr val="tx1"/>
                </a:solidFill>
              </a:rPr>
              <a:t>Nurturing Father’s Program</a:t>
            </a:r>
          </a:p>
          <a:p>
            <a:pPr lvl="1"/>
            <a:r>
              <a:rPr lang="en-US" sz="4900" dirty="0" smtClean="0">
                <a:solidFill>
                  <a:schemeClr val="tx1"/>
                </a:solidFill>
              </a:rPr>
              <a:t>Boot Camp for New Dads</a:t>
            </a:r>
            <a:endParaRPr lang="en-US" sz="3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900" dirty="0">
              <a:solidFill>
                <a:schemeClr val="tx1"/>
              </a:solidFill>
            </a:endParaRPr>
          </a:p>
          <a:p>
            <a:pPr lvl="0"/>
            <a:r>
              <a:rPr lang="en-US" sz="5500" b="1" dirty="0">
                <a:solidFill>
                  <a:schemeClr val="tx1"/>
                </a:solidFill>
              </a:rPr>
              <a:t>Fathering and Child Bonding Events</a:t>
            </a:r>
          </a:p>
          <a:p>
            <a:pPr lvl="1"/>
            <a:r>
              <a:rPr lang="en-US" sz="4900" dirty="0" smtClean="0">
                <a:solidFill>
                  <a:schemeClr val="tx1"/>
                </a:solidFill>
              </a:rPr>
              <a:t>Fly Fishing</a:t>
            </a:r>
          </a:p>
          <a:p>
            <a:pPr lvl="1"/>
            <a:r>
              <a:rPr lang="en-US" sz="4900" dirty="0">
                <a:solidFill>
                  <a:schemeClr val="tx1"/>
                </a:solidFill>
              </a:rPr>
              <a:t>All Pro Dad Father and Child </a:t>
            </a:r>
            <a:r>
              <a:rPr lang="en-US" sz="4900" dirty="0" smtClean="0">
                <a:solidFill>
                  <a:schemeClr val="tx1"/>
                </a:solidFill>
              </a:rPr>
              <a:t>Breakfast</a:t>
            </a:r>
            <a:endParaRPr lang="en-US" sz="3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900" dirty="0">
              <a:solidFill>
                <a:schemeClr val="tx1"/>
              </a:solidFill>
            </a:endParaRPr>
          </a:p>
          <a:p>
            <a:r>
              <a:rPr lang="en-US" sz="5500" b="1" dirty="0">
                <a:solidFill>
                  <a:schemeClr val="tx1"/>
                </a:solidFill>
              </a:rPr>
              <a:t>Advocacy for Fathers within the Community</a:t>
            </a:r>
          </a:p>
          <a:p>
            <a:pPr lvl="1"/>
            <a:r>
              <a:rPr lang="en-US" sz="4900" dirty="0" smtClean="0">
                <a:solidFill>
                  <a:schemeClr val="tx1"/>
                </a:solidFill>
              </a:rPr>
              <a:t>Steamboat Pilot Articles</a:t>
            </a:r>
          </a:p>
          <a:p>
            <a:pPr lvl="1"/>
            <a:r>
              <a:rPr lang="en-US" sz="4900" dirty="0" smtClean="0">
                <a:solidFill>
                  <a:schemeClr val="tx1"/>
                </a:solidFill>
              </a:rPr>
              <a:t>Facebook page – </a:t>
            </a:r>
            <a:r>
              <a:rPr lang="en-US" sz="4900" dirty="0" smtClean="0">
                <a:solidFill>
                  <a:schemeClr val="tx1"/>
                </a:solidFill>
                <a:hlinkClick r:id="rId2"/>
              </a:rPr>
              <a:t>www.facebook.com/dadswz</a:t>
            </a:r>
            <a:r>
              <a:rPr lang="en-US" sz="4900" dirty="0" smtClean="0">
                <a:solidFill>
                  <a:schemeClr val="tx1"/>
                </a:solidFill>
              </a:rPr>
              <a:t> </a:t>
            </a:r>
            <a:endParaRPr lang="en-US" sz="49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186354"/>
            <a:ext cx="3155950" cy="28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733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Evidence-based workshop for expectant first time dads (Rookies) held at birthing facility</a:t>
            </a: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New fathers (Veterans)bring their babies and knowledge to share with the group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Supporting baby and mom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Going back to work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Protecting yourself and family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:\Users\tvaland\Desktop\BCND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685800"/>
            <a:ext cx="6350000" cy="2540000"/>
          </a:xfrm>
          <a:prstGeom prst="rect">
            <a:avLst/>
          </a:prstGeom>
          <a:noFill/>
          <a:ln>
            <a:solidFill>
              <a:srgbClr val="000000">
                <a:alpha val="49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3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914400"/>
            <a:ext cx="4114800" cy="5791200"/>
          </a:xfrm>
        </p:spPr>
        <p:txBody>
          <a:bodyPr>
            <a:normAutofit/>
          </a:bodyPr>
          <a:lstStyle/>
          <a:p>
            <a:endParaRPr lang="en-US" sz="2800" dirty="0" smtClean="0">
              <a:solidFill>
                <a:schemeClr val="tx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upporting your family in and out of jail</a:t>
            </a: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Re- Entry planning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Conflict resolution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Co-Parenting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Managing and Expressing Emotions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Goal Setting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Managing a Budget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tvaland\Desktop\I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869623" cy="2956634"/>
          </a:xfrm>
          <a:prstGeom prst="rect">
            <a:avLst/>
          </a:prstGeom>
          <a:noFill/>
          <a:ln>
            <a:solidFill>
              <a:srgbClr val="000000">
                <a:alpha val="49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34611" y="4572000"/>
            <a:ext cx="4114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Evidence-based class for incarcerated fathers</a:t>
            </a:r>
          </a:p>
          <a:p>
            <a:pPr algn="ctr"/>
            <a:endParaRPr lang="en-US" sz="800" dirty="0" smtClean="0">
              <a:solidFill>
                <a:schemeClr val="tx1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3886200" cy="2819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13 session evidence-based class that builds upon the nurturing and parenting skills of men</a:t>
            </a: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2" descr="C:\Users\tvaland\Desktop\Work at home\NF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6" y="914400"/>
            <a:ext cx="7022588" cy="1828799"/>
          </a:xfrm>
          <a:prstGeom prst="rect">
            <a:avLst/>
          </a:prstGeom>
          <a:noFill/>
          <a:ln>
            <a:solidFill>
              <a:srgbClr val="000000">
                <a:alpha val="49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53000" y="3200400"/>
            <a:ext cx="38862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Role Modeling</a:t>
            </a:r>
          </a:p>
          <a:p>
            <a:endParaRPr lang="en-US" sz="11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Managing and Expressing Emotions</a:t>
            </a:r>
          </a:p>
          <a:p>
            <a:endParaRPr lang="en-US" sz="11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Effective Discipline</a:t>
            </a:r>
          </a:p>
          <a:p>
            <a:endParaRPr lang="en-US" sz="11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Communication and Problem Solving</a:t>
            </a: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/>
          <a:lstStyle/>
          <a:p>
            <a:pPr marL="0" indent="0"/>
            <a:r>
              <a:rPr lang="en-US" sz="4800" dirty="0" smtClean="0"/>
              <a:t>Supporting Hard to Reach Dads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14800" cy="4525963"/>
          </a:xfrm>
        </p:spPr>
        <p:txBody>
          <a:bodyPr>
            <a:normAutofit lnSpcReduction="10000"/>
          </a:bodyPr>
          <a:lstStyle/>
          <a:p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Get to know him</a:t>
            </a:r>
          </a:p>
          <a:p>
            <a:pPr lvl="1"/>
            <a:endParaRPr lang="en-US" sz="2000" b="1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Cultural background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Interests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Commitment to child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Work schedule and skills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tvaland\Desktop\Latino-dad-with-s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43243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/>
          <a:lstStyle/>
          <a:p>
            <a:pPr marL="0" indent="0"/>
            <a:r>
              <a:rPr lang="en-US" sz="4800" dirty="0" smtClean="0"/>
              <a:t>Supporting Hard to Reach Dads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818297"/>
            <a:ext cx="4114800" cy="4525963"/>
          </a:xfrm>
        </p:spPr>
        <p:txBody>
          <a:bodyPr>
            <a:normAutofit fontScale="92500"/>
          </a:bodyPr>
          <a:lstStyle/>
          <a:p>
            <a:endParaRPr lang="en-US" sz="16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Meet him       where he is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lvl="1"/>
            <a:endParaRPr lang="en-US" sz="400" b="1" dirty="0" smtClean="0">
              <a:solidFill>
                <a:schemeClr val="tx1"/>
              </a:solidFill>
            </a:endParaRPr>
          </a:p>
          <a:p>
            <a:pPr lvl="1"/>
            <a:endParaRPr lang="en-US" sz="1000" dirty="0" smtClean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At work 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At childcare facility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Utilize technology</a:t>
            </a:r>
          </a:p>
          <a:p>
            <a:pPr lvl="2"/>
            <a:r>
              <a:rPr lang="en-US" sz="2800" dirty="0" smtClean="0">
                <a:solidFill>
                  <a:schemeClr val="tx1"/>
                </a:solidFill>
              </a:rPr>
              <a:t>Apps, podcasts and audiobooks</a:t>
            </a:r>
            <a:endParaRPr lang="en-US" sz="28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 descr="C:\Users\tvaland\Desktop\m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3968496" cy="3200400"/>
          </a:xfrm>
          <a:prstGeom prst="rect">
            <a:avLst/>
          </a:prstGeom>
          <a:noFill/>
          <a:ln>
            <a:solidFill>
              <a:srgbClr val="000000">
                <a:alpha val="51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38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valand\Desktop\f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42" y="647700"/>
            <a:ext cx="4006516" cy="1409700"/>
          </a:xfrm>
          <a:prstGeom prst="rect">
            <a:avLst/>
          </a:prstGeom>
          <a:noFill/>
          <a:ln>
            <a:solidFill>
              <a:srgbClr val="000000">
                <a:alpha val="48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valand\Desktop\Work at home\Topi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21" y="2057400"/>
            <a:ext cx="5698958" cy="4571639"/>
          </a:xfrm>
          <a:prstGeom prst="rect">
            <a:avLst/>
          </a:prstGeom>
          <a:noFill/>
          <a:ln>
            <a:solidFill>
              <a:srgbClr val="000000">
                <a:alpha val="51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762000"/>
          </a:xfrm>
        </p:spPr>
        <p:txBody>
          <a:bodyPr/>
          <a:lstStyle/>
          <a:p>
            <a:r>
              <a:rPr lang="en-US" sz="4000" dirty="0" smtClean="0"/>
              <a:t>Contact your local CPNFF Member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95600"/>
            <a:ext cx="5257800" cy="22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8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38817" y="2265022"/>
            <a:ext cx="8466365" cy="2327955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Engaging Fathers in Home Visiting Services                Dads Matter HV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8444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valand\Desktop\Q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260041"/>
            <a:ext cx="6496050" cy="43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Fathers as a “Missing Piece” in Home Visitation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defRPr/>
            </a:pPr>
            <a:r>
              <a:rPr lang="en-US" dirty="0">
                <a:solidFill>
                  <a:schemeClr val="tx1"/>
                </a:solidFill>
              </a:rPr>
              <a:t>Growth of home visitation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tx1"/>
                </a:solidFill>
              </a:rPr>
              <a:t>Fathers </a:t>
            </a:r>
            <a:r>
              <a:rPr lang="en-US" dirty="0">
                <a:solidFill>
                  <a:schemeClr val="tx1"/>
                </a:solidFill>
              </a:rPr>
              <a:t>and child maltreatment risk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tx1"/>
                </a:solidFill>
              </a:rPr>
              <a:t>Fathers </a:t>
            </a:r>
            <a:r>
              <a:rPr lang="en-US" dirty="0">
                <a:solidFill>
                  <a:schemeClr val="tx1"/>
                </a:solidFill>
              </a:rPr>
              <a:t>and related child outcomes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tx1"/>
                </a:solidFill>
              </a:rPr>
              <a:t>Fathers </a:t>
            </a:r>
            <a:r>
              <a:rPr lang="en-US" dirty="0">
                <a:solidFill>
                  <a:schemeClr val="tx1"/>
                </a:solidFill>
              </a:rPr>
              <a:t>shape the effectiveness of home visitation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tx1"/>
                </a:solidFill>
              </a:rPr>
              <a:t>Few </a:t>
            </a:r>
            <a:r>
              <a:rPr lang="en-US" dirty="0">
                <a:solidFill>
                  <a:schemeClr val="tx1"/>
                </a:solidFill>
              </a:rPr>
              <a:t>home visitors report engaging fathers in services, and one of the barriers identified in prior literature has been home visitors’ attitudes toward working with fathers. 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7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The Dads Matter – HV Model</a:t>
            </a:r>
            <a:endParaRPr lang="en-US" altLang="en-US" sz="4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20833" r="29723" b="29158"/>
          <a:stretch>
            <a:fillRect/>
          </a:stretch>
        </p:blipFill>
        <p:spPr bwMode="auto">
          <a:xfrm>
            <a:off x="952133" y="2190750"/>
            <a:ext cx="7239733" cy="3443288"/>
          </a:xfrm>
          <a:prstGeom prst="rect">
            <a:avLst/>
          </a:prstGeom>
          <a:noFill/>
          <a:ln w="9525">
            <a:solidFill>
              <a:srgbClr val="000000">
                <a:alpha val="51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1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Overall Study Methods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A multisite clustered RCT was conducted across five large organizations.</a:t>
            </a:r>
          </a:p>
          <a:p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Mixed </a:t>
            </a:r>
            <a:r>
              <a:rPr lang="en-US" sz="2200" dirty="0">
                <a:solidFill>
                  <a:schemeClr val="tx1"/>
                </a:solidFill>
              </a:rPr>
              <a:t>methods study of home visitors participating in the RCT including pre-test and one-year follow-up surveys (n=81) </a:t>
            </a:r>
          </a:p>
          <a:p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Qualitative </a:t>
            </a:r>
            <a:r>
              <a:rPr lang="en-US" sz="2200" dirty="0">
                <a:solidFill>
                  <a:schemeClr val="tx1"/>
                </a:solidFill>
              </a:rPr>
              <a:t>Component: and individual interviews (n=22) conducted after the follow-up survey.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Worker Survey: Summary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Study-Developed Father Engagement Scale (r=.81)</a:t>
            </a:r>
          </a:p>
          <a:p>
            <a:r>
              <a:rPr lang="en-US" sz="2200" dirty="0">
                <a:solidFill>
                  <a:schemeClr val="tx1"/>
                </a:solidFill>
              </a:rPr>
              <a:t>Workers reported: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51% of the families they work with have a biological father involved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Fathers participate in 14% of visits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Overall very positive attitudes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Most commonly cited barriers to serving fathers: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Lack of time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Perception that fathers do not want to participate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Lack of training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Worry that if they work with fathers, it will take away from their work with mothers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Engagement Outcomes: Summary</a:t>
            </a:r>
            <a:endParaRPr lang="en-US" altLang="en-US" sz="4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220686"/>
            <a:ext cx="8058150" cy="395627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Mother relationship with home visitor not changed across condition</a:t>
            </a:r>
          </a:p>
          <a:p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Father </a:t>
            </a:r>
            <a:r>
              <a:rPr lang="en-US" sz="2200" dirty="0">
                <a:solidFill>
                  <a:schemeClr val="tx1"/>
                </a:solidFill>
              </a:rPr>
              <a:t>relationship with home visitor more favorable in intervention group</a:t>
            </a:r>
          </a:p>
          <a:p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No </a:t>
            </a:r>
            <a:r>
              <a:rPr lang="en-US" sz="2200" dirty="0">
                <a:solidFill>
                  <a:schemeClr val="tx1"/>
                </a:solidFill>
              </a:rPr>
              <a:t>correlation between mother and father reports</a:t>
            </a:r>
          </a:p>
          <a:p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Fathers</a:t>
            </a:r>
            <a:r>
              <a:rPr lang="en-US" sz="2200" dirty="0">
                <a:solidFill>
                  <a:schemeClr val="tx1"/>
                </a:solidFill>
              </a:rPr>
              <a:t>’ participation in the control group was half (17%) of what it was in the intervention group</a:t>
            </a:r>
          </a:p>
          <a:p>
            <a:pPr>
              <a:buClr>
                <a:schemeClr val="tx1"/>
              </a:buCl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8793" y="674915"/>
            <a:ext cx="8466365" cy="1150711"/>
          </a:xfrm>
        </p:spPr>
        <p:txBody>
          <a:bodyPr>
            <a:noAutofit/>
          </a:bodyPr>
          <a:lstStyle/>
          <a:p>
            <a:r>
              <a:rPr lang="en-US" altLang="en-US" sz="4800" dirty="0" smtClean="0"/>
              <a:t>Data Analysis</a:t>
            </a:r>
            <a:endParaRPr lang="en-US" alt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87" y="2116923"/>
            <a:ext cx="6702425" cy="4294411"/>
          </a:xfrm>
          <a:prstGeom prst="rect">
            <a:avLst/>
          </a:prstGeom>
          <a:ln>
            <a:solidFill>
              <a:srgbClr val="000000">
                <a:alpha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5583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1801D9FCF2DC4A94C01FE472AD70CA" ma:contentTypeVersion="14" ma:contentTypeDescription="Create a new document." ma:contentTypeScope="" ma:versionID="17edf336504b3ac03652d8086ff9a876">
  <xsd:schema xmlns:xsd="http://www.w3.org/2001/XMLSchema" xmlns:xs="http://www.w3.org/2001/XMLSchema" xmlns:p="http://schemas.microsoft.com/office/2006/metadata/properties" xmlns:ns2="6a43161d-dc77-421e-b8d8-79e54780ddb5" xmlns:ns3="5d668cf6-794b-4849-8d41-9115b7b8a2aa" targetNamespace="http://schemas.microsoft.com/office/2006/metadata/properties" ma:root="true" ma:fieldsID="e58fa52dd8666b2ffa308561b44526ed" ns2:_="" ns3:_="">
    <xsd:import namespace="6a43161d-dc77-421e-b8d8-79e54780ddb5"/>
    <xsd:import namespace="5d668cf6-794b-4849-8d41-9115b7b8a2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3161d-dc77-421e-b8d8-79e54780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668cf6-794b-4849-8d41-9115b7b8a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1A3D06-A2D4-4BA1-8690-26AE81DB505C}"/>
</file>

<file path=customXml/itemProps2.xml><?xml version="1.0" encoding="utf-8"?>
<ds:datastoreItem xmlns:ds="http://schemas.openxmlformats.org/officeDocument/2006/customXml" ds:itemID="{5774BB97-6BC3-422A-8A57-7ADB7F7579C3}"/>
</file>

<file path=customXml/itemProps3.xml><?xml version="1.0" encoding="utf-8"?>
<ds:datastoreItem xmlns:ds="http://schemas.openxmlformats.org/officeDocument/2006/customXml" ds:itemID="{85ECD4F7-9C4D-465C-AEA9-B55F163C3638}"/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3483</TotalTime>
  <Words>2363</Words>
  <Application>Microsoft Office PowerPoint</Application>
  <PresentationFormat>On-screen Show (4:3)</PresentationFormat>
  <Paragraphs>373</Paragraphs>
  <Slides>30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Executive</vt:lpstr>
      <vt:lpstr>PowerPoint Presentation</vt:lpstr>
      <vt:lpstr>PowerPoint Presentation</vt:lpstr>
      <vt:lpstr>Engaging Fathers in Home Visiting Services                Dads Matter HV</vt:lpstr>
      <vt:lpstr>Fathers as a “Missing Piece” in Home Visitation</vt:lpstr>
      <vt:lpstr>The Dads Matter – HV Model</vt:lpstr>
      <vt:lpstr>Overall Study Methods</vt:lpstr>
      <vt:lpstr>Worker Survey: Summary</vt:lpstr>
      <vt:lpstr>Engagement Outcomes: Summary</vt:lpstr>
      <vt:lpstr>Data Analysis</vt:lpstr>
      <vt:lpstr>Father Engagement Strategies: Control Group</vt:lpstr>
      <vt:lpstr>Father Engagement Strategies: Intervention Group</vt:lpstr>
      <vt:lpstr>Intervention Group Practice Changes</vt:lpstr>
      <vt:lpstr>Conclusions and Implications</vt:lpstr>
      <vt:lpstr>Acknowledgements</vt:lpstr>
      <vt:lpstr>Lessons Learned on              the Front Line</vt:lpstr>
      <vt:lpstr>Dad’s Initial Motivations</vt:lpstr>
      <vt:lpstr>How We Successfully     Engage Fathers</vt:lpstr>
      <vt:lpstr>PowerPoint Presentation</vt:lpstr>
      <vt:lpstr>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Supporting Hard to Reach Dads</vt:lpstr>
      <vt:lpstr>Supporting Hard to Reach Dads</vt:lpstr>
      <vt:lpstr>PowerPoint Presentation</vt:lpstr>
      <vt:lpstr>Contact your local CPNFF Member</vt:lpstr>
      <vt:lpstr>PowerPoint Presentation</vt:lpstr>
    </vt:vector>
  </TitlesOfParts>
  <Company>Routt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Valand</dc:creator>
  <cp:lastModifiedBy>Tom Valand</cp:lastModifiedBy>
  <cp:revision>223</cp:revision>
  <dcterms:created xsi:type="dcterms:W3CDTF">2017-02-15T16:09:00Z</dcterms:created>
  <dcterms:modified xsi:type="dcterms:W3CDTF">2019-04-16T20:50:18Z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0x010100F41801D9FCF2DC4A94C01FE472AD70CA</vt:lpwstr>
  </property>
</Properties>
</file>