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4"/>
  </p:sldMasterIdLst>
  <p:notesMasterIdLst>
    <p:notesMasterId r:id="rId27"/>
  </p:notesMasterIdLst>
  <p:handoutMasterIdLst>
    <p:handoutMasterId r:id="rId2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75" r:id="rId13"/>
    <p:sldId id="276" r:id="rId14"/>
    <p:sldId id="277" r:id="rId15"/>
    <p:sldId id="264" r:id="rId16"/>
    <p:sldId id="265" r:id="rId17"/>
    <p:sldId id="266" r:id="rId18"/>
    <p:sldId id="268" r:id="rId19"/>
    <p:sldId id="269" r:id="rId20"/>
    <p:sldId id="270" r:id="rId21"/>
    <p:sldId id="271" r:id="rId22"/>
    <p:sldId id="272" r:id="rId23"/>
    <p:sldId id="278" r:id="rId24"/>
    <p:sldId id="273" r:id="rId25"/>
    <p:sldId id="274" r:id="rId26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28" y="-78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Race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White </c:v>
                </c:pt>
                <c:pt idx="1">
                  <c:v>Black </c:v>
                </c:pt>
                <c:pt idx="2">
                  <c:v>Other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82.35</c:v>
                </c:pt>
                <c:pt idx="1">
                  <c:v>11.76</c:v>
                </c:pt>
                <c:pt idx="2">
                  <c:v>5.88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7A-4445-867F-939A4A46BD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Ethnicity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Latino </c:v>
                </c:pt>
                <c:pt idx="1">
                  <c:v>Not Latino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17.649999999999999</c:v>
                </c:pt>
                <c:pt idx="1">
                  <c:v>82.35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A0-44FA-A908-30F37C51FF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Marital Status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Married</c:v>
                </c:pt>
                <c:pt idx="1">
                  <c:v>Not Married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66.67</c:v>
                </c:pt>
                <c:pt idx="1">
                  <c:v>33.33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E5-485F-A8C6-C08E54CE809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Highest Level of Education  Completed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HS/GED</c:v>
                </c:pt>
                <c:pt idx="1">
                  <c:v>Some College</c:v>
                </c:pt>
                <c:pt idx="2">
                  <c:v>Comm/ Junior College</c:v>
                </c:pt>
                <c:pt idx="3">
                  <c:v>Bachelors  Degree</c:v>
                </c:pt>
                <c:pt idx="4">
                  <c:v>Grad/Professional Degree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27.78</c:v>
                </c:pt>
                <c:pt idx="1">
                  <c:v>27.78</c:v>
                </c:pt>
                <c:pt idx="2">
                  <c:v>16.670000000000002</c:v>
                </c:pt>
                <c:pt idx="3">
                  <c:v>22.22</c:v>
                </c:pt>
                <c:pt idx="4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AA-4758-BA95-FEA9E621AC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60595182955072"/>
          <c:y val="0.23049750760850324"/>
          <c:w val="0.36923459935155162"/>
          <c:h val="0.7180622726727686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Household Annual Income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$0-$4,999</c:v>
                </c:pt>
                <c:pt idx="1">
                  <c:v>$10,000-$14,999</c:v>
                </c:pt>
                <c:pt idx="2">
                  <c:v>$25,000-34,999</c:v>
                </c:pt>
                <c:pt idx="3">
                  <c:v>$35,000- $49,999</c:v>
                </c:pt>
                <c:pt idx="4">
                  <c:v>$50,000-$74,999</c:v>
                </c:pt>
                <c:pt idx="5">
                  <c:v>$75,000- $99,999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5.88</c:v>
                </c:pt>
                <c:pt idx="1">
                  <c:v>11.76</c:v>
                </c:pt>
                <c:pt idx="2">
                  <c:v>17.649999999999999</c:v>
                </c:pt>
                <c:pt idx="3">
                  <c:v>23.53</c:v>
                </c:pt>
                <c:pt idx="4">
                  <c:v>5.88</c:v>
                </c:pt>
                <c:pt idx="5">
                  <c:v>11.76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86-4597-B3B1-A964237F61D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136320"/>
        <c:axId val="22138240"/>
      </c:barChart>
      <c:catAx>
        <c:axId val="221363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Total</a:t>
                </a:r>
                <a:r>
                  <a:rPr lang="en-US" baseline="0" dirty="0"/>
                  <a:t> Household Annual Income </a:t>
                </a:r>
                <a:endParaRPr lang="en-US" dirty="0"/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crossAx val="22138240"/>
        <c:crosses val="autoZero"/>
        <c:auto val="1"/>
        <c:lblAlgn val="ctr"/>
        <c:lblOffset val="100"/>
        <c:noMultiLvlLbl val="0"/>
      </c:catAx>
      <c:valAx>
        <c:axId val="221382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Percent</a:t>
                </a:r>
                <a:r>
                  <a:rPr lang="en-US" baseline="0" dirty="0"/>
                  <a:t> 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2136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PATSCH</a:t>
            </a:r>
            <a:r>
              <a:rPr lang="en-US" baseline="0" dirty="0"/>
              <a:t> Participant Satisfaction 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 Lot 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PATSCH was helpful to me as a parent </c:v>
                </c:pt>
                <c:pt idx="1">
                  <c:v>I would recommend PATSCH to other families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EB-42C8-A462-82C613BE63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 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PATSCH was helpful to me as a parent </c:v>
                </c:pt>
                <c:pt idx="1">
                  <c:v>I would recommend PATSCH to other families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EB-42C8-A462-82C613BE632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Not at all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PATSCH was helpful to me as a parent </c:v>
                </c:pt>
                <c:pt idx="1">
                  <c:v>I would recommend PATSCH to other families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EB-42C8-A462-82C613BE63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23040768"/>
        <c:axId val="23042304"/>
      </c:barChart>
      <c:catAx>
        <c:axId val="230407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3042304"/>
        <c:crosses val="autoZero"/>
        <c:auto val="1"/>
        <c:lblAlgn val="ctr"/>
        <c:lblOffset val="100"/>
        <c:noMultiLvlLbl val="0"/>
      </c:catAx>
      <c:valAx>
        <c:axId val="23042304"/>
        <c:scaling>
          <c:orientation val="minMax"/>
          <c:max val="16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Responses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23040768"/>
        <c:crosses val="autoZero"/>
        <c:crossBetween val="between"/>
        <c:majorUnit val="2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Liked A lot 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Home Safety</c:v>
                </c:pt>
                <c:pt idx="1">
                  <c:v>Child Health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16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64-42AE-9D2F-BA34012FCB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Liked Some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Home Safety</c:v>
                </c:pt>
                <c:pt idx="1">
                  <c:v>Child Health 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64-42AE-9D2F-BA34012FCBC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Didn't like at all 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Home Safety</c:v>
                </c:pt>
                <c:pt idx="1">
                  <c:v>Child Health 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64-42AE-9D2F-BA34012FCB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1079040"/>
        <c:axId val="71080576"/>
      </c:barChart>
      <c:catAx>
        <c:axId val="71079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1080576"/>
        <c:crosses val="autoZero"/>
        <c:auto val="1"/>
        <c:lblAlgn val="ctr"/>
        <c:lblOffset val="100"/>
        <c:noMultiLvlLbl val="0"/>
      </c:catAx>
      <c:valAx>
        <c:axId val="71080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0790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1710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16A45-308A-4225-B74E-1AE521C6D789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A7821-6DC3-421C-9370-47961F40C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69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A7821-6DC3-421C-9370-47961F40C2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80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58D234-5A71-4CCD-B97F-55B9B7B0FD7B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44BEBA-6C87-4C66-A227-1C54B93FD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D234-5A71-4CCD-B97F-55B9B7B0FD7B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BEBA-6C87-4C66-A227-1C54B93FD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D234-5A71-4CCD-B97F-55B9B7B0FD7B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BEBA-6C87-4C66-A227-1C54B93FD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D234-5A71-4CCD-B97F-55B9B7B0FD7B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BEBA-6C87-4C66-A227-1C54B93FDA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D234-5A71-4CCD-B97F-55B9B7B0FD7B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BEBA-6C87-4C66-A227-1C54B93FDA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D234-5A71-4CCD-B97F-55B9B7B0FD7B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BEBA-6C87-4C66-A227-1C54B93FDA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D234-5A71-4CCD-B97F-55B9B7B0FD7B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BEBA-6C87-4C66-A227-1C54B93FDA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D234-5A71-4CCD-B97F-55B9B7B0FD7B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BEBA-6C87-4C66-A227-1C54B93FDA6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D234-5A71-4CCD-B97F-55B9B7B0FD7B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BEBA-6C87-4C66-A227-1C54B93FD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D58D234-5A71-4CCD-B97F-55B9B7B0FD7B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BEBA-6C87-4C66-A227-1C54B93FDA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58D234-5A71-4CCD-B97F-55B9B7B0FD7B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44BEBA-6C87-4C66-A227-1C54B93FDA6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58D234-5A71-4CCD-B97F-55B9B7B0FD7B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944BEBA-6C87-4C66-A227-1C54B93FDA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jacquelinel@pueblocharities.org" TargetMode="External"/><Relationship Id="rId2" Type="http://schemas.openxmlformats.org/officeDocument/2006/relationships/hyperlink" Target="mailto:egarcia@pueblocharities.org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dapodaca@pueblocharities.org" TargetMode="External"/><Relationship Id="rId5" Type="http://schemas.openxmlformats.org/officeDocument/2006/relationships/hyperlink" Target="mailto:cjimenez@pueblocharities.org" TargetMode="External"/><Relationship Id="rId4" Type="http://schemas.openxmlformats.org/officeDocument/2006/relationships/hyperlink" Target="mailto:abarragan@pueblocharities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PATSCH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Presented by: </a:t>
            </a:r>
          </a:p>
          <a:p>
            <a:r>
              <a:rPr lang="en-US" dirty="0" err="1"/>
              <a:t>Jacci</a:t>
            </a:r>
            <a:r>
              <a:rPr lang="en-US" dirty="0"/>
              <a:t> Lake –PATSCH Certified Parent Educator </a:t>
            </a:r>
          </a:p>
          <a:p>
            <a:r>
              <a:rPr lang="en-US" dirty="0"/>
              <a:t>Erica Garcia </a:t>
            </a:r>
            <a:r>
              <a:rPr lang="en-US" sz="3100" dirty="0">
                <a:solidFill>
                  <a:prstClr val="black">
                    <a:tint val="75000"/>
                  </a:prstClr>
                </a:solidFill>
              </a:rPr>
              <a:t>–PATSCH Certified Parent Educator </a:t>
            </a:r>
            <a:endParaRPr lang="en-US" dirty="0"/>
          </a:p>
          <a:p>
            <a:r>
              <a:rPr lang="en-US" dirty="0"/>
              <a:t>Crystal Jimenez- PATSCH Trained </a:t>
            </a:r>
          </a:p>
          <a:p>
            <a:r>
              <a:rPr lang="en-US" dirty="0"/>
              <a:t>Alma Barragan –PATSCH Trained </a:t>
            </a:r>
          </a:p>
        </p:txBody>
      </p:sp>
    </p:spTree>
    <p:extLst>
      <p:ext uri="{BB962C8B-B14F-4D97-AF65-F5344CB8AC3E}">
        <p14:creationId xmlns:p14="http://schemas.microsoft.com/office/powerpoint/2010/main" val="4062973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>
            <a:normAutofit fontScale="92500"/>
          </a:bodyPr>
          <a:lstStyle/>
          <a:p>
            <a:r>
              <a:rPr lang="en-US" dirty="0"/>
              <a:t>Families were required to have completed Foundational 5 in order to be eligible to participate. </a:t>
            </a:r>
          </a:p>
          <a:p>
            <a:endParaRPr lang="en-US" dirty="0"/>
          </a:p>
          <a:p>
            <a:r>
              <a:rPr lang="en-US" dirty="0"/>
              <a:t>Families received $ 25 for enrolling in the pilot and $25 upon completion of their last session. 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Families received incentives throughout the eight sessions. Such as outlet covers, first aid kit, thermometer and latches.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7848600" cy="12954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575F6D"/>
                </a:solidFill>
              </a:rPr>
              <a:t>PATSCH Implementation at Pueblo Parents as Teachers Program 2016 continued…..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2739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operated from July 1, 2016 to December 2, 2016. </a:t>
            </a:r>
          </a:p>
          <a:p>
            <a:endParaRPr lang="en-US" dirty="0"/>
          </a:p>
          <a:p>
            <a:r>
              <a:rPr lang="en-US" dirty="0"/>
              <a:t>Data for project was collected by a Data Collector contracted by Georgia State University. </a:t>
            </a:r>
          </a:p>
          <a:p>
            <a:endParaRPr lang="en-US" dirty="0"/>
          </a:p>
          <a:p>
            <a:r>
              <a:rPr lang="en-US" dirty="0"/>
              <a:t>Documentation was entered into Visit Tracker and electronically on the </a:t>
            </a:r>
            <a:r>
              <a:rPr lang="en-US" dirty="0" err="1"/>
              <a:t>SafeCare</a:t>
            </a:r>
            <a:r>
              <a:rPr lang="en-US" dirty="0"/>
              <a:t> App.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300" dirty="0">
                <a:solidFill>
                  <a:srgbClr val="575F6D"/>
                </a:solidFill>
              </a:rPr>
              <a:t>PATSCH Implementation at Pueblo Parents as Teachers Program 2016 continued…..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940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 Parent Educators at 2 sites</a:t>
            </a:r>
          </a:p>
          <a:p>
            <a:r>
              <a:rPr lang="en-US" dirty="0"/>
              <a:t>18 Participants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 female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Mean age: 31.2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Mean number of children: 2.3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Pilot Project Demographics </a:t>
            </a:r>
          </a:p>
        </p:txBody>
      </p:sp>
    </p:spTree>
    <p:extLst>
      <p:ext uri="{BB962C8B-B14F-4D97-AF65-F5344CB8AC3E}">
        <p14:creationId xmlns:p14="http://schemas.microsoft.com/office/powerpoint/2010/main" val="152426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Pilot Project Demographics continued...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771281856"/>
              </p:ext>
            </p:extLst>
          </p:nvPr>
        </p:nvGraphicFramePr>
        <p:xfrm>
          <a:off x="457200" y="1444625"/>
          <a:ext cx="4040188" cy="394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81362472"/>
              </p:ext>
            </p:extLst>
          </p:nvPr>
        </p:nvGraphicFramePr>
        <p:xfrm>
          <a:off x="4645025" y="1444625"/>
          <a:ext cx="4041775" cy="394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64047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Pilot Project Demographics continued...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649033289"/>
              </p:ext>
            </p:extLst>
          </p:nvPr>
        </p:nvGraphicFramePr>
        <p:xfrm>
          <a:off x="1371600" y="1905000"/>
          <a:ext cx="5181600" cy="4027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8975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Pilot Project Demographics continued...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181663854"/>
              </p:ext>
            </p:extLst>
          </p:nvPr>
        </p:nvGraphicFramePr>
        <p:xfrm>
          <a:off x="1524000" y="1600200"/>
          <a:ext cx="5638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5845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prstClr val="black"/>
                </a:solidFill>
              </a:rPr>
              <a:t>Pilot Project Demographics continued...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112139182"/>
              </p:ext>
            </p:extLst>
          </p:nvPr>
        </p:nvGraphicFramePr>
        <p:xfrm>
          <a:off x="1524000" y="1676400"/>
          <a:ext cx="6096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1907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PATSCH Participation Satisfaction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905401709"/>
              </p:ext>
            </p:extLst>
          </p:nvPr>
        </p:nvGraphicFramePr>
        <p:xfrm>
          <a:off x="1066800" y="2133600"/>
          <a:ext cx="66294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7144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56177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PATSCH Participation Satisfaction Continued…..</a:t>
            </a:r>
          </a:p>
        </p:txBody>
      </p:sp>
    </p:spTree>
    <p:extLst>
      <p:ext uri="{BB962C8B-B14F-4D97-AF65-F5344CB8AC3E}">
        <p14:creationId xmlns:p14="http://schemas.microsoft.com/office/powerpoint/2010/main" val="2351341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Weekly visits </a:t>
            </a:r>
          </a:p>
          <a:p>
            <a:r>
              <a:rPr lang="en-US" dirty="0"/>
              <a:t>Implementing two different programs </a:t>
            </a:r>
          </a:p>
          <a:p>
            <a:r>
              <a:rPr lang="en-US" dirty="0"/>
              <a:t>Working mostly with parent rather than child</a:t>
            </a:r>
          </a:p>
          <a:p>
            <a:r>
              <a:rPr lang="en-US" dirty="0"/>
              <a:t>Technology </a:t>
            </a:r>
          </a:p>
          <a:p>
            <a:r>
              <a:rPr lang="en-US" dirty="0"/>
              <a:t>Coordinating coaching calls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Challenges of Implementing PATSCH</a:t>
            </a:r>
          </a:p>
        </p:txBody>
      </p:sp>
    </p:spTree>
    <p:extLst>
      <p:ext uri="{BB962C8B-B14F-4D97-AF65-F5344CB8AC3E}">
        <p14:creationId xmlns:p14="http://schemas.microsoft.com/office/powerpoint/2010/main" val="3396305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219201"/>
            <a:ext cx="2057400" cy="1234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PATSCH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19200"/>
            <a:ext cx="1981200" cy="979593"/>
          </a:xfrm>
          <a:prstGeom prst="rect">
            <a:avLst/>
          </a:prstGeom>
        </p:spPr>
      </p:pic>
      <p:sp>
        <p:nvSpPr>
          <p:cNvPr id="10" name="Plus 9"/>
          <p:cNvSpPr/>
          <p:nvPr/>
        </p:nvSpPr>
        <p:spPr>
          <a:xfrm>
            <a:off x="3828344" y="1653468"/>
            <a:ext cx="533400" cy="489797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14400" y="2895600"/>
            <a:ext cx="79248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Home visitation program for parents of children 5 years old or younger  enrolled in Parents as Teachers  who are interested in learning skills to improve: 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sz="2800" dirty="0"/>
              <a:t>Parent- child interactions 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sz="2800" dirty="0"/>
              <a:t>Family well Being 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sz="2800" dirty="0"/>
              <a:t>Home Safety 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sz="2800" dirty="0"/>
              <a:t>Child health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5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0276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Project funded by Parent Possible. </a:t>
            </a:r>
          </a:p>
          <a:p>
            <a:endParaRPr lang="en-US" sz="2000" dirty="0"/>
          </a:p>
          <a:p>
            <a:r>
              <a:rPr lang="en-US" sz="2000" dirty="0"/>
              <a:t>Begins week of April 3, 2017 with completion on August 20,2017. </a:t>
            </a:r>
          </a:p>
          <a:p>
            <a:endParaRPr lang="en-US" sz="2000" dirty="0"/>
          </a:p>
          <a:p>
            <a:r>
              <a:rPr lang="en-US" sz="2000" dirty="0"/>
              <a:t>15 families will be recruited for the project by 2 PATSCH certified staff and 2 PATSCH trained Staff. </a:t>
            </a:r>
          </a:p>
          <a:p>
            <a:endParaRPr lang="en-US" sz="2000" dirty="0"/>
          </a:p>
          <a:p>
            <a:r>
              <a:rPr lang="en-US" sz="2000" dirty="0"/>
              <a:t>There are no restrictions on who can be recruited. </a:t>
            </a:r>
          </a:p>
          <a:p>
            <a:endParaRPr lang="en-US" sz="2000" dirty="0"/>
          </a:p>
          <a:p>
            <a:r>
              <a:rPr lang="en-US" sz="2000" dirty="0"/>
              <a:t>Families will again receive incentives for their participation. </a:t>
            </a:r>
          </a:p>
          <a:p>
            <a:endParaRPr lang="en-US" sz="2000" dirty="0"/>
          </a:p>
          <a:p>
            <a:r>
              <a:rPr lang="en-US" sz="2000" dirty="0"/>
              <a:t>Documentation will be entered into Visit Tracker and on </a:t>
            </a:r>
            <a:r>
              <a:rPr lang="en-US" sz="2000" dirty="0" err="1"/>
              <a:t>SafeCare</a:t>
            </a:r>
            <a:r>
              <a:rPr lang="en-US" sz="2000" dirty="0"/>
              <a:t> hardcopy forms.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PATSCH Project 2017 </a:t>
            </a:r>
          </a:p>
        </p:txBody>
      </p:sp>
    </p:spTree>
    <p:extLst>
      <p:ext uri="{BB962C8B-B14F-4D97-AF65-F5344CB8AC3E}">
        <p14:creationId xmlns:p14="http://schemas.microsoft.com/office/powerpoint/2010/main" val="3778056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?</a:t>
            </a:r>
          </a:p>
        </p:txBody>
      </p:sp>
    </p:spTree>
    <p:extLst>
      <p:ext uri="{BB962C8B-B14F-4D97-AF65-F5344CB8AC3E}">
        <p14:creationId xmlns:p14="http://schemas.microsoft.com/office/powerpoint/2010/main" val="26644369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PATSCH Staff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defTabSz="457200">
              <a:buClr>
                <a:srgbClr val="FF5C39"/>
              </a:buClr>
              <a:buSzPct val="100000"/>
              <a:buNone/>
            </a:pPr>
            <a:r>
              <a:rPr lang="en-US" sz="2000" dirty="0">
                <a:solidFill>
                  <a:srgbClr val="616662"/>
                </a:solidFill>
                <a:latin typeface="Avenir LT Pro 45 Book" panose="020B0502020203020204" pitchFamily="34" charset="0"/>
              </a:rPr>
              <a:t>Erica Garcia</a:t>
            </a:r>
          </a:p>
          <a:p>
            <a:pPr marL="0" lvl="0" indent="0" defTabSz="457200">
              <a:buClr>
                <a:srgbClr val="FF5C39"/>
              </a:buClr>
              <a:buSzPct val="100000"/>
              <a:buNone/>
            </a:pPr>
            <a:r>
              <a:rPr lang="en-US" sz="2000" dirty="0">
                <a:solidFill>
                  <a:srgbClr val="616662"/>
                </a:solidFill>
                <a:latin typeface="Avenir LT Pro 45 Book" panose="020B0502020203020204" pitchFamily="34" charset="0"/>
              </a:rPr>
              <a:t>Parent Educator, PATSCH Certified </a:t>
            </a:r>
          </a:p>
          <a:p>
            <a:pPr marL="0" lvl="0" indent="0" defTabSz="457200">
              <a:buClr>
                <a:srgbClr val="FF5C39"/>
              </a:buClr>
              <a:buSzPct val="100000"/>
              <a:buNone/>
            </a:pPr>
            <a:r>
              <a:rPr lang="en-US" sz="2000" dirty="0">
                <a:solidFill>
                  <a:srgbClr val="616662"/>
                </a:solidFill>
                <a:latin typeface="Avenir LT Pro 45 Book" panose="020B0502020203020204" pitchFamily="34" charset="0"/>
              </a:rPr>
              <a:t>719-543-7739 Ext 116 </a:t>
            </a:r>
          </a:p>
          <a:p>
            <a:pPr marL="0" lvl="0" indent="0" defTabSz="457200">
              <a:buClr>
                <a:srgbClr val="FF5C39"/>
              </a:buClr>
              <a:buSzPct val="100000"/>
              <a:buNone/>
            </a:pPr>
            <a:r>
              <a:rPr lang="en-US" sz="2000" dirty="0">
                <a:solidFill>
                  <a:srgbClr val="616662"/>
                </a:solidFill>
                <a:latin typeface="Avenir LT Pro 45 Book" panose="020B0502020203020204" pitchFamily="34" charset="0"/>
                <a:hlinkClick r:id="rId2"/>
              </a:rPr>
              <a:t>egarcia@pueblocharities.org</a:t>
            </a:r>
            <a:r>
              <a:rPr lang="en-US" sz="2000" dirty="0">
                <a:solidFill>
                  <a:srgbClr val="616662"/>
                </a:solidFill>
                <a:latin typeface="Avenir LT Pro 45 Book" panose="020B0502020203020204" pitchFamily="34" charset="0"/>
              </a:rPr>
              <a:t> </a:t>
            </a:r>
          </a:p>
          <a:p>
            <a:pPr marL="0" lvl="0" indent="0" defTabSz="457200">
              <a:buClr>
                <a:srgbClr val="FF5C39"/>
              </a:buClr>
              <a:buSzPct val="100000"/>
              <a:buNone/>
            </a:pPr>
            <a:endParaRPr lang="en-US" sz="2000" dirty="0">
              <a:solidFill>
                <a:srgbClr val="616662"/>
              </a:solidFill>
              <a:latin typeface="Avenir LT Pro 45 Book" panose="020B0502020203020204" pitchFamily="34" charset="0"/>
            </a:endParaRPr>
          </a:p>
          <a:p>
            <a:pPr marL="0" lvl="0" indent="0" defTabSz="457200">
              <a:buClr>
                <a:srgbClr val="FF5C39"/>
              </a:buClr>
              <a:buSzPct val="100000"/>
              <a:buNone/>
            </a:pPr>
            <a:r>
              <a:rPr lang="en-US" sz="2000" dirty="0" err="1">
                <a:solidFill>
                  <a:srgbClr val="616662"/>
                </a:solidFill>
                <a:latin typeface="Avenir LT Pro 45 Book" panose="020B0502020203020204" pitchFamily="34" charset="0"/>
              </a:rPr>
              <a:t>Jacci</a:t>
            </a:r>
            <a:r>
              <a:rPr lang="en-US" sz="2000" dirty="0">
                <a:solidFill>
                  <a:srgbClr val="616662"/>
                </a:solidFill>
                <a:latin typeface="Avenir LT Pro 45 Book" panose="020B0502020203020204" pitchFamily="34" charset="0"/>
              </a:rPr>
              <a:t> Lake </a:t>
            </a:r>
          </a:p>
          <a:p>
            <a:pPr marL="0" lvl="0" indent="0" defTabSz="457200">
              <a:buClr>
                <a:srgbClr val="FF5C39"/>
              </a:buClr>
              <a:buSzPct val="100000"/>
              <a:buNone/>
            </a:pPr>
            <a:r>
              <a:rPr lang="en-US" sz="2000" dirty="0">
                <a:solidFill>
                  <a:srgbClr val="616662"/>
                </a:solidFill>
                <a:latin typeface="Avenir LT Pro 45 Book" panose="020B0502020203020204" pitchFamily="34" charset="0"/>
              </a:rPr>
              <a:t>Parent Educator, PATSCH Certified  </a:t>
            </a:r>
          </a:p>
          <a:p>
            <a:pPr marL="0" lvl="0" indent="0" defTabSz="457200">
              <a:buClr>
                <a:srgbClr val="FF5C39"/>
              </a:buClr>
              <a:buSzPct val="100000"/>
              <a:buNone/>
            </a:pPr>
            <a:r>
              <a:rPr lang="en-US" sz="2000" dirty="0">
                <a:solidFill>
                  <a:srgbClr val="616662"/>
                </a:solidFill>
                <a:latin typeface="Avenir LT Pro 45 Book" panose="020B0502020203020204" pitchFamily="34" charset="0"/>
              </a:rPr>
              <a:t>719-543-7739 Ext 149</a:t>
            </a:r>
          </a:p>
          <a:p>
            <a:pPr marL="0" lvl="0" indent="0" defTabSz="457200">
              <a:buClr>
                <a:srgbClr val="FF5C39"/>
              </a:buClr>
              <a:buSzPct val="100000"/>
              <a:buNone/>
            </a:pPr>
            <a:r>
              <a:rPr lang="en-US" sz="2000" dirty="0">
                <a:solidFill>
                  <a:srgbClr val="616662"/>
                </a:solidFill>
                <a:latin typeface="Avenir LT Pro 45 Book" panose="020B0502020203020204" pitchFamily="34" charset="0"/>
                <a:hlinkClick r:id="rId3"/>
              </a:rPr>
              <a:t>jacquelinel@pueblocharities.org</a:t>
            </a:r>
            <a:r>
              <a:rPr lang="en-US" sz="2000" dirty="0">
                <a:solidFill>
                  <a:srgbClr val="616662"/>
                </a:solidFill>
                <a:latin typeface="Avenir LT Pro 45 Book" panose="020B0502020203020204" pitchFamily="34" charset="0"/>
              </a:rPr>
              <a:t>  </a:t>
            </a:r>
          </a:p>
          <a:p>
            <a:pPr marL="0" lvl="0" indent="0" defTabSz="457200">
              <a:buClr>
                <a:srgbClr val="FF5C39"/>
              </a:buClr>
              <a:buSzPct val="100000"/>
              <a:buNone/>
            </a:pPr>
            <a:endParaRPr lang="en-US" sz="2000" dirty="0">
              <a:solidFill>
                <a:srgbClr val="616662"/>
              </a:solidFill>
              <a:latin typeface="Avenir LT Pro 45 Book" panose="020B0502020203020204" pitchFamily="34" charset="0"/>
            </a:endParaRPr>
          </a:p>
          <a:p>
            <a:pPr marL="0" lvl="0" indent="0" defTabSz="457200">
              <a:buClr>
                <a:srgbClr val="FF5C39"/>
              </a:buClr>
              <a:buSzPct val="100000"/>
              <a:buNone/>
            </a:pPr>
            <a:r>
              <a:rPr lang="en-US" sz="2000" dirty="0">
                <a:solidFill>
                  <a:srgbClr val="616662"/>
                </a:solidFill>
                <a:latin typeface="Avenir LT Pro 45 Book" panose="020B0502020203020204" pitchFamily="34" charset="0"/>
              </a:rPr>
              <a:t>Alma Barragan </a:t>
            </a:r>
          </a:p>
          <a:p>
            <a:pPr marL="0" lvl="0" indent="0" defTabSz="457200">
              <a:buClr>
                <a:srgbClr val="FF5C39"/>
              </a:buClr>
              <a:buSzPct val="100000"/>
              <a:buNone/>
            </a:pPr>
            <a:r>
              <a:rPr lang="en-US" sz="2000" dirty="0">
                <a:solidFill>
                  <a:srgbClr val="616662"/>
                </a:solidFill>
                <a:latin typeface="Avenir LT Pro 45 Book" panose="020B0502020203020204" pitchFamily="34" charset="0"/>
              </a:rPr>
              <a:t>Parent Educator, PATSCH Trained  </a:t>
            </a:r>
          </a:p>
          <a:p>
            <a:pPr marL="0" lvl="0" indent="0" defTabSz="457200">
              <a:buClr>
                <a:srgbClr val="FF5C39"/>
              </a:buClr>
              <a:buSzPct val="100000"/>
              <a:buNone/>
            </a:pPr>
            <a:r>
              <a:rPr lang="en-US" sz="2000" dirty="0">
                <a:solidFill>
                  <a:srgbClr val="616662"/>
                </a:solidFill>
                <a:latin typeface="Avenir LT Pro 45 Book" panose="020B0502020203020204" pitchFamily="34" charset="0"/>
              </a:rPr>
              <a:t>719-543-7739 Ext 110 </a:t>
            </a:r>
          </a:p>
          <a:p>
            <a:pPr marL="0" lvl="0" indent="0" defTabSz="457200">
              <a:buClr>
                <a:srgbClr val="FF5C39"/>
              </a:buClr>
              <a:buSzPct val="100000"/>
              <a:buNone/>
            </a:pPr>
            <a:r>
              <a:rPr lang="en-US" sz="2000" dirty="0">
                <a:solidFill>
                  <a:srgbClr val="616662"/>
                </a:solidFill>
                <a:latin typeface="Avenir LT Pro 45 Book" panose="020B0502020203020204" pitchFamily="34" charset="0"/>
                <a:hlinkClick r:id="rId4"/>
              </a:rPr>
              <a:t>abarragan@pueblocharities.org</a:t>
            </a:r>
            <a:r>
              <a:rPr lang="en-US" sz="2000" dirty="0">
                <a:solidFill>
                  <a:srgbClr val="616662"/>
                </a:solidFill>
                <a:latin typeface="Avenir LT Pro 45 Book" panose="020B0502020203020204" pitchFamily="34" charset="0"/>
              </a:rPr>
              <a:t> </a:t>
            </a:r>
          </a:p>
          <a:p>
            <a:pPr marL="0" lvl="0" indent="0" defTabSz="457200">
              <a:buClr>
                <a:srgbClr val="FF5C39"/>
              </a:buClr>
              <a:buSzPct val="100000"/>
              <a:buNone/>
            </a:pPr>
            <a:endParaRPr lang="en-US" sz="2000" dirty="0">
              <a:solidFill>
                <a:srgbClr val="616662"/>
              </a:solidFill>
              <a:latin typeface="Avenir LT Pro 45 Book" panose="020B0502020203020204" pitchFamily="34" charset="0"/>
            </a:endParaRPr>
          </a:p>
          <a:p>
            <a:pPr marL="0" lvl="0" indent="0" defTabSz="457200">
              <a:buClr>
                <a:srgbClr val="FF5C39"/>
              </a:buClr>
              <a:buSzPct val="100000"/>
              <a:buNone/>
            </a:pPr>
            <a:endParaRPr lang="en-US" sz="2000" dirty="0">
              <a:solidFill>
                <a:srgbClr val="616662"/>
              </a:solidFill>
              <a:latin typeface="Avenir LT Pro 45 Book" panose="020B0502020203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lvl="0" indent="0" defTabSz="457200">
              <a:spcBef>
                <a:spcPts val="400"/>
              </a:spcBef>
              <a:buClr>
                <a:srgbClr val="FF5C39"/>
              </a:buClr>
              <a:buSzPct val="100000"/>
              <a:buNone/>
            </a:pPr>
            <a:r>
              <a:rPr lang="en-US" sz="1700" dirty="0">
                <a:solidFill>
                  <a:srgbClr val="616662"/>
                </a:solidFill>
                <a:latin typeface="Avenir LT Pro 45 Book" panose="020B0502020203020204" pitchFamily="34" charset="0"/>
              </a:rPr>
              <a:t>Crystal Jimenez </a:t>
            </a:r>
          </a:p>
          <a:p>
            <a:pPr marL="0" lvl="0" indent="0" defTabSz="457200">
              <a:spcBef>
                <a:spcPts val="400"/>
              </a:spcBef>
              <a:buClr>
                <a:srgbClr val="FF5C39"/>
              </a:buClr>
              <a:buSzPct val="100000"/>
              <a:buNone/>
            </a:pPr>
            <a:r>
              <a:rPr lang="en-US" sz="1700" dirty="0">
                <a:solidFill>
                  <a:srgbClr val="616662"/>
                </a:solidFill>
                <a:latin typeface="Avenir LT Pro 45 Book" panose="020B0502020203020204" pitchFamily="34" charset="0"/>
              </a:rPr>
              <a:t>Parent Educator, PATSCH Trained </a:t>
            </a:r>
          </a:p>
          <a:p>
            <a:pPr marL="0" lvl="0" indent="0" defTabSz="457200">
              <a:spcBef>
                <a:spcPts val="400"/>
              </a:spcBef>
              <a:buClr>
                <a:srgbClr val="FF5C39"/>
              </a:buClr>
              <a:buSzPct val="100000"/>
              <a:buNone/>
            </a:pPr>
            <a:r>
              <a:rPr lang="en-US" sz="1700" dirty="0">
                <a:solidFill>
                  <a:srgbClr val="616662"/>
                </a:solidFill>
                <a:latin typeface="Avenir LT Pro 45 Book" panose="020B0502020203020204" pitchFamily="34" charset="0"/>
              </a:rPr>
              <a:t>719-543-7739 Ext. 173 </a:t>
            </a:r>
          </a:p>
          <a:p>
            <a:pPr marL="0" lvl="0" indent="0" defTabSz="457200">
              <a:spcBef>
                <a:spcPts val="400"/>
              </a:spcBef>
              <a:buClr>
                <a:srgbClr val="FF5C39"/>
              </a:buClr>
              <a:buSzPct val="100000"/>
              <a:buNone/>
            </a:pPr>
            <a:r>
              <a:rPr lang="en-US" sz="1700" dirty="0">
                <a:solidFill>
                  <a:srgbClr val="616662"/>
                </a:solidFill>
                <a:latin typeface="Avenir LT Pro 45 Book" panose="020B0502020203020204" pitchFamily="34" charset="0"/>
                <a:hlinkClick r:id="rId5"/>
              </a:rPr>
              <a:t>cjimenez@pueblocharities.org</a:t>
            </a:r>
            <a:r>
              <a:rPr lang="en-US" sz="1700" dirty="0">
                <a:solidFill>
                  <a:srgbClr val="616662"/>
                </a:solidFill>
                <a:latin typeface="Avenir LT Pro 45 Book" panose="020B0502020203020204" pitchFamily="34" charset="0"/>
              </a:rPr>
              <a:t> </a:t>
            </a:r>
          </a:p>
          <a:p>
            <a:pPr marL="0" lvl="0" indent="0" defTabSz="457200">
              <a:spcBef>
                <a:spcPts val="400"/>
              </a:spcBef>
              <a:buClr>
                <a:srgbClr val="FF5C39"/>
              </a:buClr>
              <a:buSzPct val="100000"/>
              <a:buNone/>
            </a:pPr>
            <a:endParaRPr lang="en-US" sz="1700" dirty="0">
              <a:solidFill>
                <a:srgbClr val="616662"/>
              </a:solidFill>
              <a:latin typeface="Avenir LT Pro 45 Book" panose="020B0502020203020204" pitchFamily="34" charset="0"/>
            </a:endParaRPr>
          </a:p>
          <a:p>
            <a:pPr marL="0" lvl="0" indent="0" defTabSz="457200">
              <a:spcBef>
                <a:spcPts val="400"/>
              </a:spcBef>
              <a:buClr>
                <a:srgbClr val="FF5C39"/>
              </a:buClr>
              <a:buSzPct val="100000"/>
              <a:buNone/>
            </a:pPr>
            <a:r>
              <a:rPr lang="en-US" sz="1700" dirty="0">
                <a:solidFill>
                  <a:srgbClr val="616662"/>
                </a:solidFill>
                <a:latin typeface="Avenir LT Pro 45 Book" panose="020B0502020203020204" pitchFamily="34" charset="0"/>
              </a:rPr>
              <a:t>Debbie Santos- Apodaca</a:t>
            </a:r>
          </a:p>
          <a:p>
            <a:pPr marL="0" lvl="0" indent="0" defTabSz="457200">
              <a:spcBef>
                <a:spcPts val="400"/>
              </a:spcBef>
              <a:buClr>
                <a:srgbClr val="FF5C39"/>
              </a:buClr>
              <a:buSzPct val="100000"/>
              <a:buNone/>
            </a:pPr>
            <a:r>
              <a:rPr lang="en-US" sz="1700" dirty="0">
                <a:solidFill>
                  <a:srgbClr val="616662"/>
                </a:solidFill>
                <a:latin typeface="Avenir LT Pro 45 Book" panose="020B0502020203020204" pitchFamily="34" charset="0"/>
              </a:rPr>
              <a:t>Program Coordinator </a:t>
            </a:r>
          </a:p>
          <a:p>
            <a:pPr marL="0" lvl="0" indent="0" defTabSz="457200">
              <a:spcBef>
                <a:spcPts val="400"/>
              </a:spcBef>
              <a:buClr>
                <a:srgbClr val="FF5C39"/>
              </a:buClr>
              <a:buSzPct val="100000"/>
              <a:buNone/>
            </a:pPr>
            <a:r>
              <a:rPr lang="en-US" sz="1700" dirty="0">
                <a:solidFill>
                  <a:srgbClr val="616662"/>
                </a:solidFill>
                <a:latin typeface="Avenir LT Pro 45 Book" panose="020B0502020203020204" pitchFamily="34" charset="0"/>
              </a:rPr>
              <a:t>719-543-7739 Ext 120 </a:t>
            </a:r>
          </a:p>
          <a:p>
            <a:pPr marL="0" lvl="0" indent="0" defTabSz="457200">
              <a:spcBef>
                <a:spcPts val="400"/>
              </a:spcBef>
              <a:buClr>
                <a:srgbClr val="FF5C39"/>
              </a:buClr>
              <a:buSzPct val="100000"/>
              <a:buNone/>
            </a:pPr>
            <a:r>
              <a:rPr lang="en-US" sz="1700" dirty="0">
                <a:solidFill>
                  <a:srgbClr val="616662"/>
                </a:solidFill>
                <a:latin typeface="Avenir LT Pro 45 Book" panose="020B0502020203020204" pitchFamily="34" charset="0"/>
                <a:hlinkClick r:id="rId6"/>
              </a:rPr>
              <a:t>dapodaca@pueblocharities.org</a:t>
            </a:r>
            <a:r>
              <a:rPr lang="en-US" sz="1700" dirty="0">
                <a:solidFill>
                  <a:srgbClr val="616662"/>
                </a:solidFill>
                <a:latin typeface="Avenir LT Pro 45 Book" panose="020B0502020203020204" pitchFamily="34" charset="0"/>
              </a:rPr>
              <a:t>  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562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Targets multiple risk factors for abuse and neglect by: </a:t>
            </a:r>
          </a:p>
          <a:p>
            <a:pPr lvl="5"/>
            <a:r>
              <a:rPr lang="en-US" dirty="0"/>
              <a:t>Enhancing positive parent child interactions</a:t>
            </a:r>
          </a:p>
          <a:p>
            <a:pPr lvl="5"/>
            <a:r>
              <a:rPr lang="en-US" dirty="0"/>
              <a:t>Promoting a safer home environment </a:t>
            </a:r>
          </a:p>
          <a:p>
            <a:pPr lvl="5"/>
            <a:r>
              <a:rPr lang="en-US" dirty="0"/>
              <a:t>Appropriate supervision</a:t>
            </a:r>
          </a:p>
          <a:p>
            <a:pPr lvl="5"/>
            <a:r>
              <a:rPr lang="en-US" dirty="0"/>
              <a:t>Encouraging systematic health decision making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Overview Of PATSCH Continued…</a:t>
            </a:r>
          </a:p>
        </p:txBody>
      </p:sp>
    </p:spTree>
    <p:extLst>
      <p:ext uri="{BB962C8B-B14F-4D97-AF65-F5344CB8AC3E}">
        <p14:creationId xmlns:p14="http://schemas.microsoft.com/office/powerpoint/2010/main" val="519175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Braiding two evidence-based models will more comprehensively address multiple needs of families. </a:t>
            </a:r>
          </a:p>
          <a:p>
            <a:r>
              <a:rPr lang="en-US" dirty="0"/>
              <a:t>Both PAT and </a:t>
            </a:r>
            <a:r>
              <a:rPr lang="en-US" dirty="0" err="1"/>
              <a:t>SafeCare</a:t>
            </a:r>
            <a:r>
              <a:rPr lang="en-US" dirty="0"/>
              <a:t> aim to improve family outcomes through home based sessions, but differ in approach.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/>
              <a:t>PAT focuses on parent child interaction over a longer period of time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 err="1"/>
              <a:t>SafeCare</a:t>
            </a:r>
            <a:r>
              <a:rPr lang="en-US" dirty="0"/>
              <a:t> focuses on parent skills for a shorter period of time.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PATSCH? </a:t>
            </a:r>
          </a:p>
        </p:txBody>
      </p:sp>
    </p:spTree>
    <p:extLst>
      <p:ext uri="{BB962C8B-B14F-4D97-AF65-F5344CB8AC3E}">
        <p14:creationId xmlns:p14="http://schemas.microsoft.com/office/powerpoint/2010/main" val="39309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 based parent curriculum</a:t>
            </a:r>
          </a:p>
          <a:p>
            <a:pPr lvl="2"/>
            <a:r>
              <a:rPr lang="en-US" dirty="0"/>
              <a:t>Promotes parent skill acquisition in family’s natural environment </a:t>
            </a:r>
          </a:p>
          <a:p>
            <a:pPr lvl="2"/>
            <a:r>
              <a:rPr lang="en-US" dirty="0"/>
              <a:t> Capitalizes on natural opportunities for learning </a:t>
            </a:r>
          </a:p>
          <a:p>
            <a:pPr lvl="2"/>
            <a:r>
              <a:rPr lang="en-US" dirty="0"/>
              <a:t>Completed in 8 sessions during typical PAT delivery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/>
              <a:t>4 sessions per each of the 2 modules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/>
              <a:t>Typical session last 50 to 90 minutes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/>
              <a:t>Conducted weekly or biweekly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PATSCH </a:t>
            </a:r>
          </a:p>
        </p:txBody>
      </p:sp>
    </p:spTree>
    <p:extLst>
      <p:ext uri="{BB962C8B-B14F-4D97-AF65-F5344CB8AC3E}">
        <p14:creationId xmlns:p14="http://schemas.microsoft.com/office/powerpoint/2010/main" val="1362126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modules</a:t>
            </a:r>
          </a:p>
          <a:p>
            <a:pPr lvl="2"/>
            <a:r>
              <a:rPr lang="en-US" dirty="0"/>
              <a:t>Home Safety </a:t>
            </a:r>
          </a:p>
          <a:p>
            <a:pPr lvl="3"/>
            <a:r>
              <a:rPr lang="en-US" dirty="0"/>
              <a:t>Targets risk factors for environmental neglect and unintentional injury</a:t>
            </a:r>
          </a:p>
          <a:p>
            <a:pPr lvl="2"/>
            <a:r>
              <a:rPr lang="en-US" dirty="0"/>
              <a:t>Child Health </a:t>
            </a:r>
          </a:p>
          <a:p>
            <a:pPr lvl="3"/>
            <a:r>
              <a:rPr lang="en-US" dirty="0"/>
              <a:t>Targets risk factors for medical neglect </a:t>
            </a:r>
          </a:p>
          <a:p>
            <a:r>
              <a:rPr lang="en-US" dirty="0"/>
              <a:t>No set order  </a:t>
            </a:r>
          </a:p>
          <a:p>
            <a:pPr lvl="2"/>
            <a:r>
              <a:rPr lang="en-US" dirty="0"/>
              <a:t>Typically start with module that targets the families greatest needs </a:t>
            </a:r>
          </a:p>
          <a:p>
            <a:pPr marL="914400" lvl="2" indent="0">
              <a:buNone/>
            </a:pPr>
            <a:endParaRPr lang="en-US" dirty="0"/>
          </a:p>
          <a:p>
            <a:pPr lvl="8"/>
            <a:endParaRPr lang="en-US" dirty="0"/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 Curriculum </a:t>
            </a:r>
          </a:p>
        </p:txBody>
      </p:sp>
    </p:spTree>
    <p:extLst>
      <p:ext uri="{BB962C8B-B14F-4D97-AF65-F5344CB8AC3E}">
        <p14:creationId xmlns:p14="http://schemas.microsoft.com/office/powerpoint/2010/main" val="38784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4 sections each module</a:t>
            </a:r>
          </a:p>
          <a:p>
            <a:pPr lvl="2"/>
            <a:r>
              <a:rPr lang="en-US" dirty="0"/>
              <a:t>Session 1 – Baseline assessment conducted to understand the parents current skills strengths and areas in need of improvement. These skills become the focus  of the training sessions.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Training builds on parents’ strengths and focuses on parents achieving mastery of module skills. 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r>
              <a:rPr lang="en-US" dirty="0"/>
              <a:t>Session 2 &amp;3- continue the training of module skills. 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r>
              <a:rPr lang="en-US" dirty="0"/>
              <a:t>Session 4- End of module assessment is conducted to document parents’ mastery of skills, ease with skills, and generalization of skills across situations.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Structure of PATSCH Module </a:t>
            </a:r>
          </a:p>
        </p:txBody>
      </p:sp>
    </p:spTree>
    <p:extLst>
      <p:ext uri="{BB962C8B-B14F-4D97-AF65-F5344CB8AC3E}">
        <p14:creationId xmlns:p14="http://schemas.microsoft.com/office/powerpoint/2010/main" val="207139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452619"/>
              </p:ext>
            </p:extLst>
          </p:nvPr>
        </p:nvGraphicFramePr>
        <p:xfrm>
          <a:off x="658091" y="3048000"/>
          <a:ext cx="6961909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9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0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91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Greeting </a:t>
                      </a:r>
                    </a:p>
                    <a:p>
                      <a:pPr algn="ctr"/>
                      <a:r>
                        <a:rPr lang="en-US" sz="1400" dirty="0"/>
                        <a:t>Session Overview</a:t>
                      </a:r>
                    </a:p>
                    <a:p>
                      <a:pPr algn="ctr"/>
                      <a:r>
                        <a:rPr lang="en-US" sz="1400" dirty="0"/>
                        <a:t>Review</a:t>
                      </a:r>
                      <a:r>
                        <a:rPr lang="en-US" sz="1400" baseline="0" dirty="0"/>
                        <a:t> Practice </a:t>
                      </a:r>
                    </a:p>
                    <a:p>
                      <a:pPr algn="ctr"/>
                      <a:r>
                        <a:rPr lang="en-US" sz="1400" baseline="0" dirty="0"/>
                        <a:t>(Sessions 2-3 )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Assessment </a:t>
                      </a:r>
                    </a:p>
                    <a:p>
                      <a:pPr algn="ctr"/>
                      <a:r>
                        <a:rPr lang="en-US" sz="1400" dirty="0"/>
                        <a:t>Training</a:t>
                      </a:r>
                      <a:r>
                        <a:rPr lang="en-US" sz="1400" baseline="0" dirty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Summarize </a:t>
                      </a:r>
                    </a:p>
                    <a:p>
                      <a:pPr algn="ctr"/>
                      <a:r>
                        <a:rPr lang="en-US" sz="1400" dirty="0"/>
                        <a:t>Positive feedback</a:t>
                      </a:r>
                      <a:r>
                        <a:rPr lang="en-US" sz="1400" baseline="0" dirty="0"/>
                        <a:t> </a:t>
                      </a:r>
                    </a:p>
                    <a:p>
                      <a:pPr algn="ctr"/>
                      <a:r>
                        <a:rPr lang="en-US" sz="1400" baseline="0" dirty="0"/>
                        <a:t>Schedule next session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PATSCH Session Structure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658091" y="2130136"/>
            <a:ext cx="76200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Opening                    Session Content          Closing </a:t>
            </a:r>
          </a:p>
        </p:txBody>
      </p:sp>
    </p:spTree>
    <p:extLst>
      <p:ext uri="{BB962C8B-B14F-4D97-AF65-F5344CB8AC3E}">
        <p14:creationId xmlns:p14="http://schemas.microsoft.com/office/powerpoint/2010/main" val="3847911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Pueblo PAT program was one of two sites selected for PATSCH Pilot Project coordinated by the Mark Chaffin Center for Healthy Development, School of Public Health, Georgia State University. 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10 families recruited by 2 PATSCH trained Parent Educators. 7 completed the project.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PATSCH Implementation at Pueblo Parents as Teachers Program 2016 </a:t>
            </a:r>
          </a:p>
        </p:txBody>
      </p:sp>
    </p:spTree>
    <p:extLst>
      <p:ext uri="{BB962C8B-B14F-4D97-AF65-F5344CB8AC3E}">
        <p14:creationId xmlns:p14="http://schemas.microsoft.com/office/powerpoint/2010/main" val="935559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1801D9FCF2DC4A94C01FE472AD70CA" ma:contentTypeVersion="4" ma:contentTypeDescription="Create a new document." ma:contentTypeScope="" ma:versionID="f952bc3b44580e875610222021450ae1">
  <xsd:schema xmlns:xsd="http://www.w3.org/2001/XMLSchema" xmlns:xs="http://www.w3.org/2001/XMLSchema" xmlns:p="http://schemas.microsoft.com/office/2006/metadata/properties" xmlns:ns2="6a43161d-dc77-421e-b8d8-79e54780ddb5" targetNamespace="http://schemas.microsoft.com/office/2006/metadata/properties" ma:root="true" ma:fieldsID="b4b47483fd9ad181d022bf611230c941" ns2:_="">
    <xsd:import namespace="6a43161d-dc77-421e-b8d8-79e54780ddb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43161d-dc77-421e-b8d8-79e54780ddb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567E48-4EA9-421D-8963-AEC9707404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43161d-dc77-421e-b8d8-79e54780dd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BB66F3-BF76-4B4B-A4B7-E1D30CCB2E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E9A1D8-C495-4068-B233-CBAAF1AAFE50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6a43161d-dc77-421e-b8d8-79e54780ddb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246</TotalTime>
  <Words>756</Words>
  <Application>Microsoft Office PowerPoint</Application>
  <PresentationFormat>On-screen Show (4:3)</PresentationFormat>
  <Paragraphs>146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Avenir LT Pro 45 Book</vt:lpstr>
      <vt:lpstr>Calibri</vt:lpstr>
      <vt:lpstr>Lucida Sans Unicode</vt:lpstr>
      <vt:lpstr>Verdana</vt:lpstr>
      <vt:lpstr>Wingdings 2</vt:lpstr>
      <vt:lpstr>Wingdings 3</vt:lpstr>
      <vt:lpstr>Concourse</vt:lpstr>
      <vt:lpstr>PATSCH </vt:lpstr>
      <vt:lpstr>Overview of PATSCH </vt:lpstr>
      <vt:lpstr>Overview Of PATSCH Continued…</vt:lpstr>
      <vt:lpstr>Why PATSCH? </vt:lpstr>
      <vt:lpstr>Implementing PATSCH </vt:lpstr>
      <vt:lpstr>Parent Curriculum </vt:lpstr>
      <vt:lpstr>Structure of PATSCH Module </vt:lpstr>
      <vt:lpstr>PATSCH Session Structure </vt:lpstr>
      <vt:lpstr>PATSCH Implementation at Pueblo Parents as Teachers Program 2016 </vt:lpstr>
      <vt:lpstr>PATSCH Implementation at Pueblo Parents as Teachers Program 2016 continued…..</vt:lpstr>
      <vt:lpstr>PATSCH Implementation at Pueblo Parents as Teachers Program 2016 continued…..</vt:lpstr>
      <vt:lpstr>Pilot Project Demographics </vt:lpstr>
      <vt:lpstr>Pilot Project Demographics continued...</vt:lpstr>
      <vt:lpstr>Pilot Project Demographics continued...</vt:lpstr>
      <vt:lpstr>Pilot Project Demographics continued...</vt:lpstr>
      <vt:lpstr>Pilot Project Demographics continued...</vt:lpstr>
      <vt:lpstr>PATSCH Participation Satisfaction </vt:lpstr>
      <vt:lpstr>PATSCH Participation Satisfaction Continued…..</vt:lpstr>
      <vt:lpstr>Challenges of Implementing PATSCH</vt:lpstr>
      <vt:lpstr>Current PATSCH Project 2017 </vt:lpstr>
      <vt:lpstr>Questions ?</vt:lpstr>
      <vt:lpstr>PATSCH Staff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PATSCH</dc:title>
  <dc:creator>Erica Salas</dc:creator>
  <cp:lastModifiedBy>Haley Garrison</cp:lastModifiedBy>
  <cp:revision>33</cp:revision>
  <cp:lastPrinted>2017-03-21T15:07:26Z</cp:lastPrinted>
  <dcterms:created xsi:type="dcterms:W3CDTF">2017-02-15T21:40:22Z</dcterms:created>
  <dcterms:modified xsi:type="dcterms:W3CDTF">2017-03-29T21:42:08Z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0x010100F41801D9FCF2DC4A94C01FE472AD70CA</vt:lpwstr>
  </property>
</Properties>
</file>