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9"/>
  </p:notesMasterIdLst>
  <p:handoutMasterIdLst>
    <p:handoutMasterId r:id="rId20"/>
  </p:handoutMasterIdLst>
  <p:sldIdLst>
    <p:sldId id="256" r:id="rId5"/>
    <p:sldId id="257" r:id="rId6"/>
    <p:sldId id="262" r:id="rId7"/>
    <p:sldId id="258" r:id="rId8"/>
    <p:sldId id="263" r:id="rId9"/>
    <p:sldId id="259" r:id="rId10"/>
    <p:sldId id="264" r:id="rId11"/>
    <p:sldId id="265" r:id="rId12"/>
    <p:sldId id="266" r:id="rId13"/>
    <p:sldId id="268" r:id="rId14"/>
    <p:sldId id="261" r:id="rId15"/>
    <p:sldId id="260" r:id="rId16"/>
    <p:sldId id="269" r:id="rId17"/>
    <p:sldId id="267"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530" autoAdjust="0"/>
    <p:restoredTop sz="94660"/>
  </p:normalViewPr>
  <p:slideViewPr>
    <p:cSldViewPr snapToGrid="0">
      <p:cViewPr varScale="1">
        <p:scale>
          <a:sx n="90" d="100"/>
          <a:sy n="90" d="100"/>
        </p:scale>
        <p:origin x="3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CF9EC2F-BA71-4BC7-BDE7-8D774216EAD4}" type="datetimeFigureOut">
              <a:rPr lang="en-US" smtClean="0"/>
              <a:t>3/22/2017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A2B7350C-40D8-4F0A-9766-424B148B7824}" type="slidenum">
              <a:rPr lang="en-US" smtClean="0"/>
              <a:t>‹#›</a:t>
            </a:fld>
            <a:endParaRPr lang="en-US"/>
          </a:p>
        </p:txBody>
      </p:sp>
    </p:spTree>
    <p:extLst>
      <p:ext uri="{BB962C8B-B14F-4D97-AF65-F5344CB8AC3E}">
        <p14:creationId xmlns:p14="http://schemas.microsoft.com/office/powerpoint/2010/main" val="32133097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37C95635-28B3-47B3-A314-F6DFF01D3DB6}" type="datetimeFigureOut">
              <a:rPr lang="en-US" smtClean="0"/>
              <a:t>3/22/2017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E1A375D-CE30-4487-A172-22905BBC46C7}" type="slidenum">
              <a:rPr lang="en-US" smtClean="0"/>
              <a:t>‹#›</a:t>
            </a:fld>
            <a:endParaRPr lang="en-US"/>
          </a:p>
        </p:txBody>
      </p:sp>
    </p:spTree>
    <p:extLst>
      <p:ext uri="{BB962C8B-B14F-4D97-AF65-F5344CB8AC3E}">
        <p14:creationId xmlns:p14="http://schemas.microsoft.com/office/powerpoint/2010/main" val="2586381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a:t>
            </a:fld>
            <a:endParaRPr lang="en-US"/>
          </a:p>
        </p:txBody>
      </p:sp>
    </p:spTree>
    <p:extLst>
      <p:ext uri="{BB962C8B-B14F-4D97-AF65-F5344CB8AC3E}">
        <p14:creationId xmlns:p14="http://schemas.microsoft.com/office/powerpoint/2010/main" val="29063561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10</a:t>
            </a:fld>
            <a:endParaRPr lang="en-US"/>
          </a:p>
        </p:txBody>
      </p:sp>
    </p:spTree>
    <p:extLst>
      <p:ext uri="{BB962C8B-B14F-4D97-AF65-F5344CB8AC3E}">
        <p14:creationId xmlns:p14="http://schemas.microsoft.com/office/powerpoint/2010/main" val="1655229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11</a:t>
            </a:fld>
            <a:endParaRPr lang="en-US"/>
          </a:p>
        </p:txBody>
      </p:sp>
    </p:spTree>
    <p:extLst>
      <p:ext uri="{BB962C8B-B14F-4D97-AF65-F5344CB8AC3E}">
        <p14:creationId xmlns:p14="http://schemas.microsoft.com/office/powerpoint/2010/main" val="8299003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12</a:t>
            </a:fld>
            <a:endParaRPr lang="en-US"/>
          </a:p>
        </p:txBody>
      </p:sp>
    </p:spTree>
    <p:extLst>
      <p:ext uri="{BB962C8B-B14F-4D97-AF65-F5344CB8AC3E}">
        <p14:creationId xmlns:p14="http://schemas.microsoft.com/office/powerpoint/2010/main" val="1818133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13</a:t>
            </a:fld>
            <a:endParaRPr lang="en-US"/>
          </a:p>
        </p:txBody>
      </p:sp>
    </p:spTree>
    <p:extLst>
      <p:ext uri="{BB962C8B-B14F-4D97-AF65-F5344CB8AC3E}">
        <p14:creationId xmlns:p14="http://schemas.microsoft.com/office/powerpoint/2010/main" val="35552105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14</a:t>
            </a:fld>
            <a:endParaRPr lang="en-US"/>
          </a:p>
        </p:txBody>
      </p:sp>
    </p:spTree>
    <p:extLst>
      <p:ext uri="{BB962C8B-B14F-4D97-AF65-F5344CB8AC3E}">
        <p14:creationId xmlns:p14="http://schemas.microsoft.com/office/powerpoint/2010/main" val="3757464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2</a:t>
            </a:fld>
            <a:endParaRPr lang="en-US"/>
          </a:p>
        </p:txBody>
      </p:sp>
    </p:spTree>
    <p:extLst>
      <p:ext uri="{BB962C8B-B14F-4D97-AF65-F5344CB8AC3E}">
        <p14:creationId xmlns:p14="http://schemas.microsoft.com/office/powerpoint/2010/main" val="36371299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3</a:t>
            </a:fld>
            <a:endParaRPr lang="en-US"/>
          </a:p>
        </p:txBody>
      </p:sp>
    </p:spTree>
    <p:extLst>
      <p:ext uri="{BB962C8B-B14F-4D97-AF65-F5344CB8AC3E}">
        <p14:creationId xmlns:p14="http://schemas.microsoft.com/office/powerpoint/2010/main" val="28871138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4</a:t>
            </a:fld>
            <a:endParaRPr lang="en-US"/>
          </a:p>
        </p:txBody>
      </p:sp>
    </p:spTree>
    <p:extLst>
      <p:ext uri="{BB962C8B-B14F-4D97-AF65-F5344CB8AC3E}">
        <p14:creationId xmlns:p14="http://schemas.microsoft.com/office/powerpoint/2010/main" val="11602528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5</a:t>
            </a:fld>
            <a:endParaRPr lang="en-US"/>
          </a:p>
        </p:txBody>
      </p:sp>
    </p:spTree>
    <p:extLst>
      <p:ext uri="{BB962C8B-B14F-4D97-AF65-F5344CB8AC3E}">
        <p14:creationId xmlns:p14="http://schemas.microsoft.com/office/powerpoint/2010/main" val="2253081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6</a:t>
            </a:fld>
            <a:endParaRPr lang="en-US"/>
          </a:p>
        </p:txBody>
      </p:sp>
    </p:spTree>
    <p:extLst>
      <p:ext uri="{BB962C8B-B14F-4D97-AF65-F5344CB8AC3E}">
        <p14:creationId xmlns:p14="http://schemas.microsoft.com/office/powerpoint/2010/main" val="1772116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7</a:t>
            </a:fld>
            <a:endParaRPr lang="en-US"/>
          </a:p>
        </p:txBody>
      </p:sp>
    </p:spTree>
    <p:extLst>
      <p:ext uri="{BB962C8B-B14F-4D97-AF65-F5344CB8AC3E}">
        <p14:creationId xmlns:p14="http://schemas.microsoft.com/office/powerpoint/2010/main" val="67285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8</a:t>
            </a:fld>
            <a:endParaRPr lang="en-US"/>
          </a:p>
        </p:txBody>
      </p:sp>
    </p:spTree>
    <p:extLst>
      <p:ext uri="{BB962C8B-B14F-4D97-AF65-F5344CB8AC3E}">
        <p14:creationId xmlns:p14="http://schemas.microsoft.com/office/powerpoint/2010/main" val="2229067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E1A375D-CE30-4487-A172-22905BBC46C7}" type="slidenum">
              <a:rPr lang="en-US" smtClean="0"/>
              <a:t>9</a:t>
            </a:fld>
            <a:endParaRPr lang="en-US"/>
          </a:p>
        </p:txBody>
      </p:sp>
    </p:spTree>
    <p:extLst>
      <p:ext uri="{BB962C8B-B14F-4D97-AF65-F5344CB8AC3E}">
        <p14:creationId xmlns:p14="http://schemas.microsoft.com/office/powerpoint/2010/main" val="40883811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3/22/2017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3/22/2017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gif"/></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1.jpg"/><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600" dirty="0"/>
              <a:t>Home Visitor Safety</a:t>
            </a:r>
          </a:p>
        </p:txBody>
      </p:sp>
      <p:sp>
        <p:nvSpPr>
          <p:cNvPr id="3" name="Subtitle 2"/>
          <p:cNvSpPr>
            <a:spLocks noGrp="1"/>
          </p:cNvSpPr>
          <p:nvPr>
            <p:ph type="subTitle" idx="1"/>
          </p:nvPr>
        </p:nvSpPr>
        <p:spPr>
          <a:xfrm>
            <a:off x="1507067" y="4050833"/>
            <a:ext cx="7766936" cy="1553554"/>
          </a:xfrm>
        </p:spPr>
        <p:txBody>
          <a:bodyPr>
            <a:normAutofit lnSpcReduction="10000"/>
          </a:bodyPr>
          <a:lstStyle/>
          <a:p>
            <a:r>
              <a:rPr lang="en-US" dirty="0"/>
              <a:t>Juanita </a:t>
            </a:r>
            <a:r>
              <a:rPr lang="en-US" dirty="0" err="1"/>
              <a:t>Puga</a:t>
            </a:r>
            <a:endParaRPr lang="en-US" dirty="0"/>
          </a:p>
          <a:p>
            <a:r>
              <a:rPr lang="en-US" dirty="0"/>
              <a:t>Family Connects</a:t>
            </a:r>
          </a:p>
          <a:p>
            <a:r>
              <a:rPr lang="en-US" dirty="0"/>
              <a:t>Parent Possible Home Visitor’s Conference  </a:t>
            </a:r>
          </a:p>
          <a:p>
            <a:r>
              <a:rPr lang="en-US" dirty="0"/>
              <a:t>April 5-7, 2017</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4160" y="4149910"/>
            <a:ext cx="3738880" cy="2644121"/>
          </a:xfrm>
          <a:prstGeom prst="rect">
            <a:avLst/>
          </a:prstGeom>
        </p:spPr>
      </p:pic>
    </p:spTree>
    <p:extLst>
      <p:ext uri="{BB962C8B-B14F-4D97-AF65-F5344CB8AC3E}">
        <p14:creationId xmlns:p14="http://schemas.microsoft.com/office/powerpoint/2010/main" val="2886800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Dangers to Consider</a:t>
            </a:r>
          </a:p>
        </p:txBody>
      </p:sp>
      <p:sp>
        <p:nvSpPr>
          <p:cNvPr id="3" name="Content Placeholder 2"/>
          <p:cNvSpPr>
            <a:spLocks noGrp="1"/>
          </p:cNvSpPr>
          <p:nvPr>
            <p:ph idx="1"/>
          </p:nvPr>
        </p:nvSpPr>
        <p:spPr>
          <a:xfrm>
            <a:off x="677334" y="1445343"/>
            <a:ext cx="8596668" cy="5412658"/>
          </a:xfrm>
        </p:spPr>
        <p:txBody>
          <a:bodyPr>
            <a:normAutofit fontScale="92500" lnSpcReduction="10000"/>
          </a:bodyPr>
          <a:lstStyle/>
          <a:p>
            <a:r>
              <a:rPr lang="en-US" b="1" dirty="0"/>
              <a:t>Diseases and health hazards</a:t>
            </a:r>
          </a:p>
          <a:p>
            <a:pPr lvl="1"/>
            <a:r>
              <a:rPr lang="en-US" dirty="0"/>
              <a:t>Coming in and out of homes and being in contact with many families increases the chance to spread disease.</a:t>
            </a:r>
          </a:p>
          <a:p>
            <a:pPr lvl="1"/>
            <a:r>
              <a:rPr lang="en-US" dirty="0"/>
              <a:t>Handwashing in critical</a:t>
            </a:r>
          </a:p>
          <a:p>
            <a:pPr lvl="1"/>
            <a:r>
              <a:rPr lang="en-US" dirty="0"/>
              <a:t>Know when to protect yourself</a:t>
            </a:r>
          </a:p>
          <a:p>
            <a:pPr lvl="1"/>
            <a:r>
              <a:rPr lang="en-US" dirty="0"/>
              <a:t>Watch for lice</a:t>
            </a:r>
          </a:p>
          <a:p>
            <a:pPr lvl="1"/>
            <a:r>
              <a:rPr lang="en-US" dirty="0"/>
              <a:t>Airborne &amp; fluid surface contamination</a:t>
            </a:r>
          </a:p>
          <a:p>
            <a:r>
              <a:rPr lang="en-US" b="1" dirty="0"/>
              <a:t>Drug and chemical hazards</a:t>
            </a:r>
          </a:p>
          <a:p>
            <a:pPr lvl="1"/>
            <a:r>
              <a:rPr lang="en-US" dirty="0"/>
              <a:t>Some signs of drugs or hazardous chemicals in a home are more obvious than others. Trust your instincts to know when to leave or get help.  Report issues.</a:t>
            </a:r>
          </a:p>
          <a:p>
            <a:r>
              <a:rPr lang="en-US" b="1" dirty="0"/>
              <a:t>Weapons</a:t>
            </a:r>
          </a:p>
          <a:p>
            <a:pPr lvl="1"/>
            <a:r>
              <a:rPr lang="en-US" dirty="0"/>
              <a:t>Assume that every home has a weapon &amp; every person can access it.</a:t>
            </a:r>
          </a:p>
          <a:p>
            <a:pPr lvl="1"/>
            <a:r>
              <a:rPr lang="en-US" dirty="0"/>
              <a:t>Watch for signs of escalation</a:t>
            </a:r>
          </a:p>
          <a:p>
            <a:pPr lvl="1"/>
            <a:r>
              <a:rPr lang="en-US" dirty="0"/>
              <a:t>Guns are often in bedroom , knives in kitchen</a:t>
            </a:r>
          </a:p>
          <a:p>
            <a:pPr lvl="1"/>
            <a:r>
              <a:rPr lang="en-US" dirty="0"/>
              <a:t>Never reach for a weapon</a:t>
            </a:r>
          </a:p>
          <a:p>
            <a:pPr lvl="1"/>
            <a:r>
              <a:rPr lang="en-US" dirty="0"/>
              <a:t>Know when to leave or request help</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15743" r="15786"/>
          <a:stretch/>
        </p:blipFill>
        <p:spPr>
          <a:xfrm>
            <a:off x="9099754" y="1115078"/>
            <a:ext cx="2109019" cy="2835377"/>
          </a:xfrm>
          <a:prstGeom prst="rect">
            <a:avLst/>
          </a:prstGeom>
        </p:spPr>
      </p:pic>
    </p:spTree>
    <p:extLst>
      <p:ext uri="{BB962C8B-B14F-4D97-AF65-F5344CB8AC3E}">
        <p14:creationId xmlns:p14="http://schemas.microsoft.com/office/powerpoint/2010/main" val="74827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7" dur="500"/>
                                        <p:tgtEl>
                                          <p:spTgt spid="3">
                                            <p:txEl>
                                              <p:pRg st="6" end="6"/>
                                            </p:txEl>
                                          </p:spTgt>
                                        </p:tgtEl>
                                      </p:cBhvr>
                                    </p:animEffect>
                                  </p:childTnLst>
                                </p:cTn>
                              </p:par>
                              <p:par>
                                <p:cTn id="28" presetID="14" presetClass="entr" presetSubtype="10" fill="hold"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randombar(horizontal)">
                                      <p:cBhvr>
                                        <p:cTn id="35" dur="500"/>
                                        <p:tgtEl>
                                          <p:spTgt spid="3">
                                            <p:txEl>
                                              <p:pRg st="8" end="8"/>
                                            </p:txEl>
                                          </p:spTgt>
                                        </p:tgtEl>
                                      </p:cBhvr>
                                    </p:animEffect>
                                  </p:childTnLst>
                                </p:cTn>
                              </p:par>
                              <p:par>
                                <p:cTn id="36" presetID="14" presetClass="entr" presetSubtype="10" fill="hold" nodeType="with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8" dur="500"/>
                                        <p:tgtEl>
                                          <p:spTgt spid="3">
                                            <p:txEl>
                                              <p:pRg st="9" end="9"/>
                                            </p:txEl>
                                          </p:spTgt>
                                        </p:tgtEl>
                                      </p:cBhvr>
                                    </p:animEffect>
                                  </p:childTnLst>
                                </p:cTn>
                              </p:par>
                              <p:par>
                                <p:cTn id="39" presetID="14" presetClass="entr" presetSubtype="10" fill="hold" nodeType="with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41" dur="500"/>
                                        <p:tgtEl>
                                          <p:spTgt spid="3">
                                            <p:txEl>
                                              <p:pRg st="10" end="10"/>
                                            </p:txEl>
                                          </p:spTgt>
                                        </p:tgtEl>
                                      </p:cBhvr>
                                    </p:animEffect>
                                  </p:childTnLst>
                                </p:cTn>
                              </p:par>
                              <p:par>
                                <p:cTn id="42" presetID="14" presetClass="entr" presetSubtype="10" fill="hold" nodeType="withEffect">
                                  <p:stCondLst>
                                    <p:cond delay="0"/>
                                  </p:stCondLst>
                                  <p:childTnLst>
                                    <p:set>
                                      <p:cBhvr>
                                        <p:cTn id="43"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44" dur="500"/>
                                        <p:tgtEl>
                                          <p:spTgt spid="3">
                                            <p:txEl>
                                              <p:pRg st="11" end="11"/>
                                            </p:txEl>
                                          </p:spTgt>
                                        </p:tgtEl>
                                      </p:cBhvr>
                                    </p:animEffect>
                                  </p:childTnLst>
                                </p:cTn>
                              </p:par>
                              <p:par>
                                <p:cTn id="45" presetID="14" presetClass="entr" presetSubtype="10" fill="hold" nodeType="with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7" dur="500"/>
                                        <p:tgtEl>
                                          <p:spTgt spid="3">
                                            <p:txEl>
                                              <p:pRg st="12" end="12"/>
                                            </p:txEl>
                                          </p:spTgt>
                                        </p:tgtEl>
                                      </p:cBhvr>
                                    </p:animEffect>
                                  </p:childTnLst>
                                </p:cTn>
                              </p:par>
                              <p:par>
                                <p:cTn id="48" presetID="14" presetClass="entr" presetSubtype="10" fill="hold" nodeType="withEffect">
                                  <p:stCondLst>
                                    <p:cond delay="0"/>
                                  </p:stCondLst>
                                  <p:childTnLst>
                                    <p:set>
                                      <p:cBhvr>
                                        <p:cTn id="49"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50"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5440"/>
            <a:ext cx="8596668" cy="1584960"/>
          </a:xfrm>
        </p:spPr>
        <p:txBody>
          <a:bodyPr>
            <a:noAutofit/>
          </a:bodyPr>
          <a:lstStyle/>
          <a:p>
            <a:r>
              <a:rPr lang="en-US" sz="4800" dirty="0"/>
              <a:t>If you are in a situation in which you are uncomfortable</a:t>
            </a:r>
          </a:p>
        </p:txBody>
      </p:sp>
      <p:sp>
        <p:nvSpPr>
          <p:cNvPr id="3" name="Content Placeholder 2"/>
          <p:cNvSpPr>
            <a:spLocks noGrp="1"/>
          </p:cNvSpPr>
          <p:nvPr>
            <p:ph idx="1"/>
          </p:nvPr>
        </p:nvSpPr>
        <p:spPr>
          <a:xfrm>
            <a:off x="677334" y="2160589"/>
            <a:ext cx="8596668" cy="4504371"/>
          </a:xfrm>
        </p:spPr>
        <p:txBody>
          <a:bodyPr/>
          <a:lstStyle/>
          <a:p>
            <a:r>
              <a:rPr lang="en-US" sz="2000" dirty="0"/>
              <a:t>Respond calmly and confidently</a:t>
            </a:r>
          </a:p>
          <a:p>
            <a:r>
              <a:rPr lang="en-US" sz="2000" dirty="0"/>
              <a:t>Some situations may be due to confusion, be able to explain your role</a:t>
            </a:r>
          </a:p>
          <a:p>
            <a:r>
              <a:rPr lang="en-US" sz="2000" dirty="0"/>
              <a:t>Remain calm; slow your breathing and speaking, try not to show facial expressions</a:t>
            </a:r>
          </a:p>
          <a:p>
            <a:r>
              <a:rPr lang="en-US" sz="2000" dirty="0"/>
              <a:t>Keep statements simple and direct</a:t>
            </a:r>
          </a:p>
          <a:p>
            <a:r>
              <a:rPr lang="en-US" sz="2000" dirty="0"/>
              <a:t>Keep a physical distance of at least three feet, do not touch the person</a:t>
            </a:r>
          </a:p>
          <a:p>
            <a:r>
              <a:rPr lang="en-US" sz="2000" dirty="0"/>
              <a:t>Do not turn your back on anyone or be unable to see/get to an exit</a:t>
            </a:r>
          </a:p>
          <a:p>
            <a:r>
              <a:rPr lang="en-US" sz="2000" dirty="0"/>
              <a:t>Slowly get up and leave the house</a:t>
            </a:r>
          </a:p>
          <a:p>
            <a:r>
              <a:rPr lang="en-US" sz="2000" dirty="0"/>
              <a:t>Call supervisor or 911</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403505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Most Importantly….</a:t>
            </a:r>
          </a:p>
        </p:txBody>
      </p:sp>
      <p:sp>
        <p:nvSpPr>
          <p:cNvPr id="3" name="Content Placeholder 2"/>
          <p:cNvSpPr>
            <a:spLocks noGrp="1"/>
          </p:cNvSpPr>
          <p:nvPr>
            <p:ph idx="1"/>
          </p:nvPr>
        </p:nvSpPr>
        <p:spPr>
          <a:xfrm>
            <a:off x="677334" y="5132439"/>
            <a:ext cx="8596668" cy="1076632"/>
          </a:xfrm>
        </p:spPr>
        <p:txBody>
          <a:bodyPr>
            <a:normAutofit fontScale="92500" lnSpcReduction="20000"/>
          </a:bodyPr>
          <a:lstStyle/>
          <a:p>
            <a:pPr marL="0" indent="0" algn="ctr">
              <a:buNone/>
            </a:pPr>
            <a:r>
              <a:rPr lang="en-US" sz="2800" dirty="0"/>
              <a:t>If a situation feels unsafe leave calmly and immediately. Be sure to contact your supervisor about what happened.</a:t>
            </a:r>
          </a:p>
          <a:p>
            <a:pPr marL="0" indent="0" algn="ctr">
              <a:buNone/>
            </a:pPr>
            <a:endParaRPr lang="en-US" sz="28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91741" y="1603282"/>
            <a:ext cx="5737860" cy="3223845"/>
          </a:xfrm>
          <a:prstGeom prst="rect">
            <a:avLst/>
          </a:prstGeom>
        </p:spPr>
      </p:pic>
    </p:spTree>
    <p:extLst>
      <p:ext uri="{BB962C8B-B14F-4D97-AF65-F5344CB8AC3E}">
        <p14:creationId xmlns:p14="http://schemas.microsoft.com/office/powerpoint/2010/main" val="3433611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0327" y="634767"/>
            <a:ext cx="8596668" cy="1320800"/>
          </a:xfrm>
        </p:spPr>
        <p:txBody>
          <a:bodyPr/>
          <a:lstStyle/>
          <a:p>
            <a:r>
              <a:rPr lang="en-US" dirty="0"/>
              <a:t>Role Play Scenarios</a:t>
            </a:r>
          </a:p>
        </p:txBody>
      </p:sp>
      <p:sp>
        <p:nvSpPr>
          <p:cNvPr id="3" name="Content Placeholder 2"/>
          <p:cNvSpPr>
            <a:spLocks noGrp="1"/>
          </p:cNvSpPr>
          <p:nvPr>
            <p:ph idx="1"/>
          </p:nvPr>
        </p:nvSpPr>
        <p:spPr>
          <a:xfrm>
            <a:off x="677334" y="1725561"/>
            <a:ext cx="8596668" cy="2260483"/>
          </a:xfrm>
        </p:spPr>
        <p:txBody>
          <a:bodyPr>
            <a:normAutofit/>
          </a:bodyPr>
          <a:lstStyle/>
          <a:p>
            <a:pPr algn="ctr"/>
            <a:r>
              <a:rPr lang="en-US" sz="2400" dirty="0"/>
              <a:t>We will break into 3 groups- </a:t>
            </a:r>
          </a:p>
          <a:p>
            <a:pPr algn="ctr"/>
            <a:r>
              <a:rPr lang="en-US" sz="2400" dirty="0"/>
              <a:t>Each group will be given a scenario to role play in front of the group.</a:t>
            </a:r>
          </a:p>
          <a:p>
            <a:pPr algn="ctr"/>
            <a:r>
              <a:rPr lang="en-US" sz="2400" dirty="0"/>
              <a:t>As a group we will talk about the “What to do’s”</a:t>
            </a:r>
          </a:p>
        </p:txBody>
      </p:sp>
      <p:pic>
        <p:nvPicPr>
          <p:cNvPr id="5" name="Picture 4"/>
          <p:cNvPicPr>
            <a:picLocks noChangeAspect="1"/>
          </p:cNvPicPr>
          <p:nvPr/>
        </p:nvPicPr>
        <p:blipFill>
          <a:blip r:embed="rId3"/>
          <a:stretch>
            <a:fillRect/>
          </a:stretch>
        </p:blipFill>
        <p:spPr>
          <a:xfrm>
            <a:off x="4795070" y="3986044"/>
            <a:ext cx="2857500" cy="2514600"/>
          </a:xfrm>
          <a:prstGeom prst="rect">
            <a:avLst/>
          </a:prstGeom>
        </p:spPr>
      </p:pic>
    </p:spTree>
    <p:extLst>
      <p:ext uri="{BB962C8B-B14F-4D97-AF65-F5344CB8AC3E}">
        <p14:creationId xmlns:p14="http://schemas.microsoft.com/office/powerpoint/2010/main" val="20474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647280" y="3303369"/>
            <a:ext cx="4614639" cy="3272794"/>
          </a:xfr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897" y="242887"/>
            <a:ext cx="3095625" cy="271462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261919" y="263743"/>
            <a:ext cx="5715000" cy="3810000"/>
          </a:xfrm>
          <a:prstGeom prst="rect">
            <a:avLst/>
          </a:prstGeom>
        </p:spPr>
      </p:pic>
    </p:spTree>
    <p:extLst>
      <p:ext uri="{BB962C8B-B14F-4D97-AF65-F5344CB8AC3E}">
        <p14:creationId xmlns:p14="http://schemas.microsoft.com/office/powerpoint/2010/main" val="161141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a:t>Safety Before the Visit</a:t>
            </a:r>
          </a:p>
        </p:txBody>
      </p:sp>
      <p:sp>
        <p:nvSpPr>
          <p:cNvPr id="3" name="Content Placeholder 2"/>
          <p:cNvSpPr>
            <a:spLocks noGrp="1"/>
          </p:cNvSpPr>
          <p:nvPr>
            <p:ph idx="1"/>
          </p:nvPr>
        </p:nvSpPr>
        <p:spPr>
          <a:xfrm>
            <a:off x="677334" y="1676400"/>
            <a:ext cx="8596668" cy="5394960"/>
          </a:xfrm>
        </p:spPr>
        <p:txBody>
          <a:bodyPr>
            <a:noAutofit/>
          </a:bodyPr>
          <a:lstStyle/>
          <a:p>
            <a:r>
              <a:rPr lang="en-US" sz="2800" dirty="0"/>
              <a:t>Schedule your visits ahead of time and make sure someone including your coordinator knows where you will be </a:t>
            </a:r>
          </a:p>
          <a:p>
            <a:pPr lvl="1"/>
            <a:r>
              <a:rPr lang="en-US" sz="2400" dirty="0"/>
              <a:t>If a family reschedules let coordinator know</a:t>
            </a:r>
          </a:p>
          <a:p>
            <a:pPr lvl="1"/>
            <a:r>
              <a:rPr lang="en-US" sz="2400" dirty="0"/>
              <a:t>Keep to the schedule or update it frequently</a:t>
            </a:r>
          </a:p>
          <a:p>
            <a:r>
              <a:rPr lang="en-US" sz="2800" dirty="0"/>
              <a:t>Have your work ID with you at all visits</a:t>
            </a:r>
          </a:p>
          <a:p>
            <a:r>
              <a:rPr lang="en-US" sz="2800" dirty="0"/>
              <a:t>Look up where you are going ahead of time</a:t>
            </a:r>
          </a:p>
          <a:p>
            <a:pPr lvl="1"/>
            <a:r>
              <a:rPr lang="en-US" sz="2400" dirty="0"/>
              <a:t>Know the address, cross streets, etc.</a:t>
            </a:r>
          </a:p>
          <a:p>
            <a:pPr lvl="1"/>
            <a:r>
              <a:rPr lang="en-US" sz="2400" dirty="0"/>
              <a:t>Know what is nearby/landmarks; fire station, police station, gas station, etc.</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1880893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par>
                                <p:cTn id="27" presetID="6"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Safety Before the Visit Continued</a:t>
            </a:r>
          </a:p>
        </p:txBody>
      </p:sp>
      <p:sp>
        <p:nvSpPr>
          <p:cNvPr id="3" name="Content Placeholder 2"/>
          <p:cNvSpPr>
            <a:spLocks noGrp="1"/>
          </p:cNvSpPr>
          <p:nvPr>
            <p:ph idx="1"/>
          </p:nvPr>
        </p:nvSpPr>
        <p:spPr>
          <a:xfrm>
            <a:off x="677334" y="1930399"/>
            <a:ext cx="8596668" cy="4110963"/>
          </a:xfrm>
        </p:spPr>
        <p:txBody>
          <a:bodyPr>
            <a:normAutofit/>
          </a:bodyPr>
          <a:lstStyle/>
          <a:p>
            <a:r>
              <a:rPr lang="en-US" sz="2800" dirty="0"/>
              <a:t>Leave your valuables at home</a:t>
            </a:r>
          </a:p>
          <a:p>
            <a:r>
              <a:rPr lang="en-US" sz="2800" dirty="0"/>
              <a:t>Wash your hands before the visit</a:t>
            </a:r>
          </a:p>
          <a:p>
            <a:r>
              <a:rPr lang="en-US" sz="2800" dirty="0"/>
              <a:t>Notify the family if someone else will be with you</a:t>
            </a:r>
          </a:p>
          <a:p>
            <a:r>
              <a:rPr lang="en-US" sz="2800" dirty="0"/>
              <a:t>Prepare for current weather conditions</a:t>
            </a:r>
          </a:p>
          <a:p>
            <a:r>
              <a:rPr lang="en-US" sz="2800" dirty="0"/>
              <a:t>Keep your car in good working condition to avoid breakdowns or other situations where you might be stuck</a:t>
            </a:r>
          </a:p>
          <a:p>
            <a:pPr lvl="1"/>
            <a:r>
              <a:rPr lang="en-US" sz="2400" dirty="0"/>
              <a:t>Make sure you always lock car doors</a:t>
            </a:r>
          </a:p>
          <a:p>
            <a:pPr marL="0" indent="0">
              <a:buNone/>
            </a:pP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70447" y="1638711"/>
            <a:ext cx="1426417" cy="1426417"/>
          </a:xfrm>
          <a:prstGeom prst="rect">
            <a:avLst/>
          </a:prstGeom>
        </p:spPr>
      </p:pic>
    </p:spTree>
    <p:extLst>
      <p:ext uri="{BB962C8B-B14F-4D97-AF65-F5344CB8AC3E}">
        <p14:creationId xmlns:p14="http://schemas.microsoft.com/office/powerpoint/2010/main" val="125126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6" presetClass="entr" presetSubtype="21" fill="hold"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barn(inVertical)">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1000"/>
                                        <p:tgtEl>
                                          <p:spTgt spid="3">
                                            <p:txEl>
                                              <p:pRg st="5" end="5"/>
                                            </p:txEl>
                                          </p:spTgt>
                                        </p:tgtEl>
                                      </p:cBhvr>
                                    </p:animEffect>
                                    <p:anim calcmode="lin" valueType="num">
                                      <p:cBhvr>
                                        <p:cTn id="4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43840"/>
            <a:ext cx="8596668" cy="1320800"/>
          </a:xfrm>
        </p:spPr>
        <p:txBody>
          <a:bodyPr>
            <a:normAutofit/>
          </a:bodyPr>
          <a:lstStyle/>
          <a:p>
            <a:r>
              <a:rPr lang="en-US" sz="5400" dirty="0"/>
              <a:t>Safety at the Visit</a:t>
            </a:r>
          </a:p>
        </p:txBody>
      </p:sp>
      <p:sp>
        <p:nvSpPr>
          <p:cNvPr id="3" name="Content Placeholder 2"/>
          <p:cNvSpPr>
            <a:spLocks noGrp="1"/>
          </p:cNvSpPr>
          <p:nvPr>
            <p:ph idx="1"/>
          </p:nvPr>
        </p:nvSpPr>
        <p:spPr>
          <a:xfrm>
            <a:off x="677334" y="1270000"/>
            <a:ext cx="8596668" cy="5388291"/>
          </a:xfrm>
        </p:spPr>
        <p:txBody>
          <a:bodyPr>
            <a:noAutofit/>
          </a:bodyPr>
          <a:lstStyle/>
          <a:p>
            <a:r>
              <a:rPr lang="en-US" sz="2800" dirty="0"/>
              <a:t>Always bring your cell phone with you</a:t>
            </a:r>
          </a:p>
          <a:p>
            <a:r>
              <a:rPr lang="en-US" sz="2800" dirty="0"/>
              <a:t>Know your purpose and be able to state it simply and directly</a:t>
            </a:r>
          </a:p>
          <a:p>
            <a:r>
              <a:rPr lang="en-US" sz="2800" dirty="0"/>
              <a:t>Stay positive and confident</a:t>
            </a:r>
          </a:p>
          <a:p>
            <a:r>
              <a:rPr lang="en-US" sz="2800" dirty="0"/>
              <a:t>Be courteous and professional</a:t>
            </a:r>
          </a:p>
          <a:p>
            <a:r>
              <a:rPr lang="en-US" sz="2800" dirty="0"/>
              <a:t>Ask permission:</a:t>
            </a:r>
          </a:p>
          <a:p>
            <a:pPr lvl="1"/>
            <a:r>
              <a:rPr lang="en-US" sz="2400" dirty="0"/>
              <a:t>To come in, to be seated, to go into another area of the house, to touch the child , etc.</a:t>
            </a:r>
          </a:p>
          <a:p>
            <a:pPr lvl="1"/>
            <a:r>
              <a:rPr lang="en-US" sz="2400" dirty="0"/>
              <a:t>Explain to the family member what you are doing to make them more at ease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2106563612"/>
      </p:ext>
    </p:extLst>
  </p:cSld>
  <p:clrMapOvr>
    <a:masterClrMapping/>
  </p:clrMapOvr>
  <p:transition spd="slow">
    <p:randomBar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68960"/>
            <a:ext cx="8954346" cy="1320800"/>
          </a:xfrm>
        </p:spPr>
        <p:txBody>
          <a:bodyPr>
            <a:noAutofit/>
          </a:bodyPr>
          <a:lstStyle/>
          <a:p>
            <a:r>
              <a:rPr lang="en-US" sz="4800" dirty="0"/>
              <a:t>Safety at the Visit Continued</a:t>
            </a:r>
          </a:p>
        </p:txBody>
      </p:sp>
      <p:sp>
        <p:nvSpPr>
          <p:cNvPr id="3" name="Content Placeholder 2"/>
          <p:cNvSpPr>
            <a:spLocks noGrp="1"/>
          </p:cNvSpPr>
          <p:nvPr>
            <p:ph idx="1"/>
          </p:nvPr>
        </p:nvSpPr>
        <p:spPr>
          <a:xfrm>
            <a:off x="677334" y="1696065"/>
            <a:ext cx="8596668" cy="4345297"/>
          </a:xfrm>
        </p:spPr>
        <p:txBody>
          <a:bodyPr>
            <a:normAutofit lnSpcReduction="10000"/>
          </a:bodyPr>
          <a:lstStyle/>
          <a:p>
            <a:r>
              <a:rPr lang="en-US" sz="2800" dirty="0"/>
              <a:t>Do not enter the home unless an adult is present</a:t>
            </a:r>
          </a:p>
          <a:p>
            <a:pPr lvl="1"/>
            <a:r>
              <a:rPr lang="en-US" sz="2400" dirty="0"/>
              <a:t>Request the child gets an adult and if there is not one home call coordinator and/or 911</a:t>
            </a:r>
          </a:p>
          <a:p>
            <a:r>
              <a:rPr lang="en-US" sz="2800" dirty="0"/>
              <a:t>Upon entering the neighborhood or home observe your surroundings</a:t>
            </a:r>
          </a:p>
          <a:p>
            <a:pPr lvl="1"/>
            <a:r>
              <a:rPr lang="en-US" sz="2400" dirty="0"/>
              <a:t>Know where exits are, areas to avoid, etc.</a:t>
            </a:r>
          </a:p>
          <a:p>
            <a:pPr lvl="1"/>
            <a:r>
              <a:rPr lang="en-US" sz="2400" dirty="0"/>
              <a:t>Sit near exit (between client &amp; door), or facing the hallway so you can view hall and bedrooms.</a:t>
            </a:r>
          </a:p>
          <a:p>
            <a:pPr lvl="1"/>
            <a:r>
              <a:rPr lang="en-US" sz="2400" dirty="0"/>
              <a:t>Leave if you feel threatened or notice unlawful behavior.</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30178" y="3528174"/>
            <a:ext cx="2898687" cy="1314071"/>
          </a:xfrm>
          <a:prstGeom prst="rect">
            <a:avLst/>
          </a:prstGeom>
        </p:spPr>
      </p:pic>
    </p:spTree>
    <p:extLst>
      <p:ext uri="{BB962C8B-B14F-4D97-AF65-F5344CB8AC3E}">
        <p14:creationId xmlns:p14="http://schemas.microsoft.com/office/powerpoint/2010/main" val="3753737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3120"/>
          </a:xfrm>
        </p:spPr>
        <p:txBody>
          <a:bodyPr>
            <a:noAutofit/>
          </a:bodyPr>
          <a:lstStyle/>
          <a:p>
            <a:r>
              <a:rPr lang="en-US" sz="5400" dirty="0"/>
              <a:t>Safety Leaving the Visit</a:t>
            </a:r>
          </a:p>
        </p:txBody>
      </p:sp>
      <p:sp>
        <p:nvSpPr>
          <p:cNvPr id="3" name="Content Placeholder 2"/>
          <p:cNvSpPr>
            <a:spLocks noGrp="1"/>
          </p:cNvSpPr>
          <p:nvPr>
            <p:ph idx="1"/>
          </p:nvPr>
        </p:nvSpPr>
        <p:spPr>
          <a:xfrm>
            <a:off x="677334" y="1727200"/>
            <a:ext cx="8596668" cy="4761202"/>
          </a:xfrm>
        </p:spPr>
        <p:txBody>
          <a:bodyPr>
            <a:normAutofit/>
          </a:bodyPr>
          <a:lstStyle/>
          <a:p>
            <a:r>
              <a:rPr lang="en-US" sz="2400" dirty="0"/>
              <a:t>Be aware of other people in the dwelling and be aware of people coming in and out of the home</a:t>
            </a:r>
          </a:p>
          <a:p>
            <a:r>
              <a:rPr lang="en-US" sz="2400" dirty="0"/>
              <a:t>Make it clear that the visit is ending by setting goals and objectives for the next visit, complete documentation, and schedule your next visit</a:t>
            </a:r>
          </a:p>
          <a:p>
            <a:r>
              <a:rPr lang="en-US" sz="2400" dirty="0"/>
              <a:t>At the end of your visit thank the family for allowing you into their home</a:t>
            </a:r>
          </a:p>
          <a:p>
            <a:r>
              <a:rPr lang="en-US" sz="2400" dirty="0"/>
              <a:t>Before you exit the home check to make sure the environment outside is still safe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31877056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77334" y="345440"/>
            <a:ext cx="8596668" cy="833120"/>
          </a:xfrm>
        </p:spPr>
        <p:txBody>
          <a:bodyPr>
            <a:noAutofit/>
          </a:bodyPr>
          <a:lstStyle/>
          <a:p>
            <a:r>
              <a:rPr lang="en-US" sz="4800" dirty="0"/>
              <a:t>Safety Leaving the Visit Continued</a:t>
            </a:r>
          </a:p>
        </p:txBody>
      </p:sp>
      <p:sp>
        <p:nvSpPr>
          <p:cNvPr id="5" name="Content Placeholder 2"/>
          <p:cNvSpPr>
            <a:spLocks noGrp="1"/>
          </p:cNvSpPr>
          <p:nvPr>
            <p:ph idx="1"/>
          </p:nvPr>
        </p:nvSpPr>
        <p:spPr>
          <a:xfrm>
            <a:off x="677334" y="2096798"/>
            <a:ext cx="8596668" cy="4761202"/>
          </a:xfrm>
        </p:spPr>
        <p:txBody>
          <a:bodyPr>
            <a:normAutofit/>
          </a:bodyPr>
          <a:lstStyle/>
          <a:p>
            <a:r>
              <a:rPr lang="en-US" sz="2800" dirty="0"/>
              <a:t>Have your keys in hand as you leave</a:t>
            </a:r>
          </a:p>
          <a:p>
            <a:pPr lvl="1"/>
            <a:r>
              <a:rPr lang="en-US" sz="2400" dirty="0"/>
              <a:t>Get in your car quickly and lock the doors</a:t>
            </a:r>
          </a:p>
          <a:p>
            <a:pPr lvl="1"/>
            <a:r>
              <a:rPr lang="en-US" sz="2400" dirty="0"/>
              <a:t>Leave immediately, do not sit in your car</a:t>
            </a:r>
          </a:p>
          <a:p>
            <a:r>
              <a:rPr lang="en-US" sz="2800" dirty="0"/>
              <a:t>Be aware of environmental  hazards such as ice on the sidewalk or loose gravel.</a:t>
            </a:r>
          </a:p>
          <a:p>
            <a:r>
              <a:rPr lang="en-US" sz="2800" dirty="0"/>
              <a:t>Once you complete your visit-wash your hands</a:t>
            </a:r>
          </a:p>
          <a:p>
            <a:r>
              <a:rPr lang="en-US" sz="2800" dirty="0"/>
              <a:t>If necessary call your supervisor and let them know that you are at your next destination</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36865562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Appearance</a:t>
            </a:r>
          </a:p>
        </p:txBody>
      </p:sp>
      <p:sp>
        <p:nvSpPr>
          <p:cNvPr id="3" name="Content Placeholder 2"/>
          <p:cNvSpPr>
            <a:spLocks noGrp="1"/>
          </p:cNvSpPr>
          <p:nvPr>
            <p:ph idx="1"/>
          </p:nvPr>
        </p:nvSpPr>
        <p:spPr>
          <a:xfrm>
            <a:off x="4438248" y="1499700"/>
            <a:ext cx="6652539" cy="4492781"/>
          </a:xfrm>
        </p:spPr>
        <p:txBody>
          <a:bodyPr>
            <a:normAutofit/>
          </a:bodyPr>
          <a:lstStyle/>
          <a:p>
            <a:r>
              <a:rPr lang="en-US" dirty="0"/>
              <a:t>Clothing can make a statement about our personality, background, and any affiliations we may have. Those very things can work against us when dressing for safety. Consider the following statements regarding various items of clothing:</a:t>
            </a:r>
          </a:p>
          <a:p>
            <a:pPr lvl="1"/>
            <a:r>
              <a:rPr lang="en-US" dirty="0"/>
              <a:t>Religious or political symbols</a:t>
            </a:r>
          </a:p>
          <a:p>
            <a:pPr lvl="1"/>
            <a:r>
              <a:rPr lang="en-US" dirty="0"/>
              <a:t>Jewelry- avoid flashy jewelry that may make you a target</a:t>
            </a:r>
          </a:p>
          <a:p>
            <a:pPr lvl="1"/>
            <a:r>
              <a:rPr lang="en-US" dirty="0"/>
              <a:t>Long hair – wear it up to prevent it from being used against you</a:t>
            </a:r>
          </a:p>
          <a:p>
            <a:pPr lvl="1"/>
            <a:r>
              <a:rPr lang="en-US" dirty="0"/>
              <a:t>Shoes- should be comfortable and protect your feet</a:t>
            </a:r>
          </a:p>
          <a:p>
            <a:pPr lvl="1"/>
            <a:r>
              <a:rPr lang="en-US" b="1" dirty="0"/>
              <a:t>And don’t forget-always wear some form of ID</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9347" y="1499700"/>
            <a:ext cx="3760914" cy="3676984"/>
          </a:xfrm>
          <a:prstGeom prst="rect">
            <a:avLst/>
          </a:prstGeom>
        </p:spPr>
      </p:pic>
    </p:spTree>
    <p:extLst>
      <p:ext uri="{BB962C8B-B14F-4D97-AF65-F5344CB8AC3E}">
        <p14:creationId xmlns:p14="http://schemas.microsoft.com/office/powerpoint/2010/main" val="96593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Animal Hazards</a:t>
            </a:r>
          </a:p>
        </p:txBody>
      </p:sp>
      <p:sp>
        <p:nvSpPr>
          <p:cNvPr id="3" name="Content Placeholder 2"/>
          <p:cNvSpPr>
            <a:spLocks noGrp="1"/>
          </p:cNvSpPr>
          <p:nvPr>
            <p:ph idx="1"/>
          </p:nvPr>
        </p:nvSpPr>
        <p:spPr>
          <a:xfrm>
            <a:off x="677334" y="1637071"/>
            <a:ext cx="8596668" cy="4404291"/>
          </a:xfrm>
        </p:spPr>
        <p:txBody>
          <a:bodyPr/>
          <a:lstStyle/>
          <a:p>
            <a:r>
              <a:rPr lang="en-US" dirty="0"/>
              <a:t>Many people have animals. Some friendly, some not so friendly.  It is always a good idea to check this when talking to family about planning the first home visit.</a:t>
            </a:r>
          </a:p>
          <a:p>
            <a:r>
              <a:rPr lang="en-US" dirty="0"/>
              <a:t>Watch for clues:</a:t>
            </a:r>
          </a:p>
          <a:p>
            <a:pPr lvl="1"/>
            <a:r>
              <a:rPr lang="en-US" dirty="0"/>
              <a:t>If you are unsure if there are animals in the residence, look for signs that may warn you of the animal’s presence.</a:t>
            </a:r>
          </a:p>
          <a:p>
            <a:r>
              <a:rPr lang="en-US" dirty="0"/>
              <a:t>Be vigilant:</a:t>
            </a:r>
          </a:p>
          <a:p>
            <a:pPr lvl="1"/>
            <a:r>
              <a:rPr lang="en-US" dirty="0"/>
              <a:t>These are not your pets.  You have no idea on how they will behave.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6095" y="4632584"/>
            <a:ext cx="2454989" cy="1825898"/>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525760" y="5743409"/>
            <a:ext cx="1303105" cy="921551"/>
          </a:xfrm>
          <a:prstGeom prst="rect">
            <a:avLst/>
          </a:prstGeom>
        </p:spPr>
      </p:pic>
    </p:spTree>
    <p:extLst>
      <p:ext uri="{BB962C8B-B14F-4D97-AF65-F5344CB8AC3E}">
        <p14:creationId xmlns:p14="http://schemas.microsoft.com/office/powerpoint/2010/main" val="175068749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1801D9FCF2DC4A94C01FE472AD70CA" ma:contentTypeVersion="4" ma:contentTypeDescription="Create a new document." ma:contentTypeScope="" ma:versionID="f952bc3b44580e875610222021450ae1">
  <xsd:schema xmlns:xsd="http://www.w3.org/2001/XMLSchema" xmlns:xs="http://www.w3.org/2001/XMLSchema" xmlns:p="http://schemas.microsoft.com/office/2006/metadata/properties" xmlns:ns2="6a43161d-dc77-421e-b8d8-79e54780ddb5" targetNamespace="http://schemas.microsoft.com/office/2006/metadata/properties" ma:root="true" ma:fieldsID="b4b47483fd9ad181d022bf611230c941" ns2:_="">
    <xsd:import namespace="6a43161d-dc77-421e-b8d8-79e54780ddb5"/>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43161d-dc77-421e-b8d8-79e54780ddb5"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748C8EB-EC56-41AC-BD98-382F89F94A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43161d-dc77-421e-b8d8-79e54780ddb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1B00C5F-0A2B-4007-9F81-00C45B1CFA56}">
  <ds:schemaRefs>
    <ds:schemaRef ds:uri="http://schemas.microsoft.com/sharepoint/v3/contenttype/forms"/>
  </ds:schemaRefs>
</ds:datastoreItem>
</file>

<file path=customXml/itemProps3.xml><?xml version="1.0" encoding="utf-8"?>
<ds:datastoreItem xmlns:ds="http://schemas.openxmlformats.org/officeDocument/2006/customXml" ds:itemID="{D8FDA6F8-1627-4441-A6FB-2FF6CFE493B1}">
  <ds:schemaRefs>
    <ds:schemaRef ds:uri="http://purl.org/dc/terms/"/>
    <ds:schemaRef ds:uri="http://schemas.openxmlformats.org/package/2006/metadata/core-properties"/>
    <ds:schemaRef ds:uri="http://purl.org/dc/elements/1.1/"/>
    <ds:schemaRef ds:uri="http://schemas.microsoft.com/office/infopath/2007/PartnerControls"/>
    <ds:schemaRef ds:uri="6a43161d-dc77-421e-b8d8-79e54780ddb5"/>
    <ds:schemaRef ds:uri="http://schemas.microsoft.com/office/2006/metadata/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Facet</Template>
  <TotalTime>534</TotalTime>
  <Words>910</Words>
  <Application>Microsoft Office PowerPoint</Application>
  <PresentationFormat>Widescreen</PresentationFormat>
  <Paragraphs>104</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Wingdings 3</vt:lpstr>
      <vt:lpstr>Facet</vt:lpstr>
      <vt:lpstr>Home Visitor Safety</vt:lpstr>
      <vt:lpstr>Safety Before the Visit</vt:lpstr>
      <vt:lpstr>Safety Before the Visit Continued</vt:lpstr>
      <vt:lpstr>Safety at the Visit</vt:lpstr>
      <vt:lpstr>Safety at the Visit Continued</vt:lpstr>
      <vt:lpstr>Safety Leaving the Visit</vt:lpstr>
      <vt:lpstr>Safety Leaving the Visit Continued</vt:lpstr>
      <vt:lpstr>Physical Appearance</vt:lpstr>
      <vt:lpstr>Animal Hazards</vt:lpstr>
      <vt:lpstr>Other Dangers to Consider</vt:lpstr>
      <vt:lpstr>If you are in a situation in which you are uncomfortable</vt:lpstr>
      <vt:lpstr>Most Importantly….</vt:lpstr>
      <vt:lpstr>Role Play Scenarios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Visitor Safety</dc:title>
  <dc:creator>MARLENA MURRAY</dc:creator>
  <cp:lastModifiedBy>Haley Garrison</cp:lastModifiedBy>
  <cp:revision>28</cp:revision>
  <cp:lastPrinted>2015-08-17T17:02:35Z</cp:lastPrinted>
  <dcterms:created xsi:type="dcterms:W3CDTF">2015-06-22T18:29:00Z</dcterms:created>
  <dcterms:modified xsi:type="dcterms:W3CDTF">2017-03-22T15:48:09Z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0x010100F41801D9FCF2DC4A94C01FE472AD70CA</vt:lpwstr>
  </property>
</Properties>
</file>